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323" r:id="rId5"/>
    <p:sldId id="345" r:id="rId6"/>
    <p:sldId id="362" r:id="rId7"/>
    <p:sldId id="353" r:id="rId8"/>
    <p:sldId id="354" r:id="rId9"/>
    <p:sldId id="355" r:id="rId10"/>
    <p:sldId id="352" r:id="rId11"/>
    <p:sldId id="358" r:id="rId12"/>
    <p:sldId id="348" r:id="rId13"/>
    <p:sldId id="338" r:id="rId14"/>
    <p:sldId id="339" r:id="rId15"/>
    <p:sldId id="359" r:id="rId16"/>
    <p:sldId id="349" r:id="rId17"/>
    <p:sldId id="350" r:id="rId18"/>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310004F1-22EC-4AEE-A51F-5E621D9457ED}">
          <p14:sldIdLst>
            <p14:sldId id="323"/>
            <p14:sldId id="345"/>
            <p14:sldId id="362"/>
            <p14:sldId id="353"/>
            <p14:sldId id="354"/>
            <p14:sldId id="355"/>
            <p14:sldId id="352"/>
            <p14:sldId id="358"/>
            <p14:sldId id="348"/>
            <p14:sldId id="338"/>
            <p14:sldId id="339"/>
            <p14:sldId id="359"/>
            <p14:sldId id="349"/>
            <p14:sldId id="35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A8"/>
    <a:srgbClr val="FF6600"/>
    <a:srgbClr val="333333"/>
    <a:srgbClr val="9A9A9A"/>
    <a:srgbClr val="C7E2EF"/>
    <a:srgbClr val="F8F3CF"/>
    <a:srgbClr val="F8F8D4"/>
    <a:srgbClr val="3B788D"/>
    <a:srgbClr val="00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34" autoAdjust="0"/>
    <p:restoredTop sz="54242" autoAdjust="0"/>
  </p:normalViewPr>
  <p:slideViewPr>
    <p:cSldViewPr>
      <p:cViewPr>
        <p:scale>
          <a:sx n="80" d="100"/>
          <a:sy n="80" d="100"/>
        </p:scale>
        <p:origin x="-1312" y="7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EAD440D-FE1D-49E6-8A1D-EFAE908A44E3}" type="datetimeFigureOut">
              <a:rPr lang="en-US" smtClean="0"/>
              <a:pPr/>
              <a:t>7/1/2020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D316938-37CF-431A-A7FD-6E99B86ECF79}" type="slidenum">
              <a:rPr lang="en-GB" smtClean="0"/>
              <a:pPr/>
              <a:t>‹#›</a:t>
            </a:fld>
            <a:endParaRPr lang="en-GB"/>
          </a:p>
        </p:txBody>
      </p:sp>
    </p:spTree>
    <p:extLst>
      <p:ext uri="{BB962C8B-B14F-4D97-AF65-F5344CB8AC3E}">
        <p14:creationId xmlns:p14="http://schemas.microsoft.com/office/powerpoint/2010/main" val="2365518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163CBA2-742F-A348-A5D7-69A0C5B68972}" type="datetimeFigureOut">
              <a:rPr lang="en-US" smtClean="0"/>
              <a:t>7/1/2020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EF798C7-9620-5C41-BFA8-CF802F11746E}" type="slidenum">
              <a:rPr lang="en-US" smtClean="0"/>
              <a:t>‹#›</a:t>
            </a:fld>
            <a:endParaRPr lang="en-US"/>
          </a:p>
        </p:txBody>
      </p:sp>
    </p:spTree>
    <p:extLst>
      <p:ext uri="{BB962C8B-B14F-4D97-AF65-F5344CB8AC3E}">
        <p14:creationId xmlns:p14="http://schemas.microsoft.com/office/powerpoint/2010/main" val="32039968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1</a:t>
            </a:fld>
            <a:endParaRPr lang="en-US"/>
          </a:p>
        </p:txBody>
      </p:sp>
    </p:spTree>
    <p:extLst>
      <p:ext uri="{BB962C8B-B14F-4D97-AF65-F5344CB8AC3E}">
        <p14:creationId xmlns:p14="http://schemas.microsoft.com/office/powerpoint/2010/main" val="2939729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bit of a crowded slide but we thought it would be useful to have an overview of what you can be doing to help prepare your children at a very practical level</a:t>
            </a:r>
            <a:endParaRPr lang="en-US" dirty="0" smtClean="0"/>
          </a:p>
          <a:p>
            <a:endParaRPr lang="en-US" dirty="0" smtClean="0"/>
          </a:p>
          <a:p>
            <a:r>
              <a:rPr lang="en-US" dirty="0" smtClean="0"/>
              <a:t>We</a:t>
            </a:r>
            <a:r>
              <a:rPr lang="en-US" baseline="0" dirty="0" smtClean="0"/>
              <a:t> have already discussed the importance of checking out children’s worries with them – help them think through about how realistic their worry is and evaluate whether it will really be as difficult as they are thinking it will be.</a:t>
            </a:r>
          </a:p>
          <a:p>
            <a:r>
              <a:rPr lang="en-US" baseline="0" dirty="0" smtClean="0"/>
              <a:t>It is useful to check children’s understanding of what they have learnt by asking them how they would talk to a friend who had a similar worry, it also gives them a chance to </a:t>
            </a:r>
            <a:r>
              <a:rPr lang="en-US" baseline="0" dirty="0" err="1" smtClean="0"/>
              <a:t>practise</a:t>
            </a:r>
            <a:r>
              <a:rPr lang="en-US" baseline="0" dirty="0" smtClean="0"/>
              <a:t> telling themselves again.  What would they say to their friend, how could they help them keep their worry down at a more realistic level.  </a:t>
            </a:r>
          </a:p>
          <a:p>
            <a:r>
              <a:rPr lang="en-US" baseline="0" dirty="0" smtClean="0"/>
              <a:t>Note – important to </a:t>
            </a:r>
            <a:r>
              <a:rPr lang="en-US" baseline="0" dirty="0" err="1" smtClean="0"/>
              <a:t>recognise</a:t>
            </a:r>
            <a:r>
              <a:rPr lang="en-US" baseline="0" dirty="0" smtClean="0"/>
              <a:t> that many worries have some basis in reality.  It’s not about taking the worry away, just making it a bit more realistic and manageable.</a:t>
            </a:r>
          </a:p>
          <a:p>
            <a:endParaRPr lang="en-US" baseline="0" dirty="0" smtClean="0"/>
          </a:p>
          <a:p>
            <a:r>
              <a:rPr lang="en-US" baseline="0" dirty="0" smtClean="0"/>
              <a:t>If their worry comes true, help your child plan for what they would do.  How would they cope?  Anxiety is fuelled by uncertainty, having some ideas about how they would cope if the worst happened gives children more confidence.</a:t>
            </a:r>
          </a:p>
          <a:p>
            <a:endParaRPr lang="en-US" baseline="0" dirty="0" smtClean="0"/>
          </a:p>
          <a:p>
            <a:r>
              <a:rPr lang="en-US" baseline="0" dirty="0" smtClean="0"/>
              <a:t>Most children’s sleep routines have been affected by lockdown.  Most children are going to bed later than usual and some may be getting up later as a result.</a:t>
            </a:r>
          </a:p>
          <a:p>
            <a:r>
              <a:rPr lang="en-US" baseline="0" dirty="0" smtClean="0"/>
              <a:t>It is much harder to feel calm and manage worries when children are overtired.</a:t>
            </a:r>
          </a:p>
          <a:p>
            <a:r>
              <a:rPr lang="en-US" baseline="0" dirty="0" smtClean="0"/>
              <a:t>Getting back to having a good routine around sleep is really important for helping children feel prepared to return to school</a:t>
            </a:r>
          </a:p>
          <a:p>
            <a:r>
              <a:rPr lang="en-US" baseline="0" dirty="0" smtClean="0"/>
              <a:t>Putting children to bed early rarely works as children won’t fall asleep if they are not tired.  Much better to gradually wake them up a bit earlier each day so that they feel tired earlier in the evening.  Natural light in the morning also helps reset the </a:t>
            </a:r>
            <a:r>
              <a:rPr lang="en-US" baseline="0" dirty="0" err="1" smtClean="0"/>
              <a:t>bodyclock</a:t>
            </a:r>
            <a:r>
              <a:rPr lang="en-US" baseline="0" dirty="0" smtClean="0"/>
              <a:t> – good to get children outside in the morning if possible.</a:t>
            </a:r>
          </a:p>
          <a:p>
            <a:endParaRPr lang="en-US" baseline="0" dirty="0" smtClean="0"/>
          </a:p>
          <a:p>
            <a:r>
              <a:rPr lang="en-US" baseline="0" dirty="0" smtClean="0"/>
              <a:t>To help children get back in the routine, </a:t>
            </a:r>
            <a:r>
              <a:rPr lang="en-US" baseline="0" dirty="0" err="1" smtClean="0"/>
              <a:t>practise</a:t>
            </a:r>
            <a:r>
              <a:rPr lang="en-US" baseline="0" dirty="0" smtClean="0"/>
              <a:t> getting up at the right time and getting ready for school a few days before they actually return.  For very anxious children, you may wish to </a:t>
            </a:r>
            <a:r>
              <a:rPr lang="en-US" baseline="0" dirty="0" err="1" smtClean="0"/>
              <a:t>practise</a:t>
            </a:r>
            <a:r>
              <a:rPr lang="en-US" baseline="0" dirty="0" smtClean="0"/>
              <a:t> the school walk and go to look at the school from the outside. </a:t>
            </a:r>
          </a:p>
          <a:p>
            <a:endParaRPr lang="en-US" baseline="0" dirty="0" smtClean="0"/>
          </a:p>
          <a:p>
            <a:r>
              <a:rPr lang="en-US" baseline="0" dirty="0" smtClean="0"/>
              <a:t>Children pick up on parent’s anxiety so consider how you talk about the return to school.</a:t>
            </a:r>
          </a:p>
          <a:p>
            <a:r>
              <a:rPr lang="en-US" baseline="0" dirty="0" smtClean="0"/>
              <a:t>Make sure it isn’t the main topic of conversation, don’t keep coming back to it yourself.  Best to talk about it once each day and then answer questions when your children raise it themselves</a:t>
            </a:r>
          </a:p>
          <a:p>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10</a:t>
            </a:fld>
            <a:endParaRPr lang="en-US"/>
          </a:p>
        </p:txBody>
      </p:sp>
    </p:spTree>
    <p:extLst>
      <p:ext uri="{BB962C8B-B14F-4D97-AF65-F5344CB8AC3E}">
        <p14:creationId xmlns:p14="http://schemas.microsoft.com/office/powerpoint/2010/main" val="3365127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Explain that these strategies are useful whenever your child is in a heightened state of arousal. Also helpful if children are really excited about something so we are going to talk through and practise some of them.</a:t>
            </a:r>
          </a:p>
          <a:p>
            <a:endParaRPr lang="en-US" baseline="0" dirty="0" smtClean="0"/>
          </a:p>
          <a:p>
            <a:r>
              <a:rPr lang="en-US" baseline="0" dirty="0" smtClean="0"/>
              <a:t>Best to </a:t>
            </a:r>
            <a:r>
              <a:rPr lang="en-US" baseline="0" dirty="0" err="1" smtClean="0"/>
              <a:t>practise</a:t>
            </a:r>
            <a:r>
              <a:rPr lang="en-US" baseline="0" dirty="0" smtClean="0"/>
              <a:t> them when children are calm.</a:t>
            </a:r>
            <a:endParaRPr lang="en-GB" baseline="0" dirty="0" smtClean="0"/>
          </a:p>
          <a:p>
            <a:endParaRPr lang="en-US" baseline="0" dirty="0" smtClean="0"/>
          </a:p>
          <a:p>
            <a:r>
              <a:rPr lang="en-US" baseline="0" dirty="0" smtClean="0"/>
              <a:t>Demonstrate both on the video so parents can see.</a:t>
            </a:r>
          </a:p>
          <a:p>
            <a:endParaRPr lang="en-US" baseline="0" dirty="0" smtClean="0"/>
          </a:p>
          <a:p>
            <a:r>
              <a:rPr lang="en-US" baseline="0" dirty="0" smtClean="0"/>
              <a:t>7 / 11 breathing best for primary aged children.</a:t>
            </a:r>
          </a:p>
          <a:p>
            <a:r>
              <a:rPr lang="en-US" baseline="0" dirty="0" smtClean="0"/>
              <a:t>Concentrating on counting distracts from thoughts and also gives a physiological response in body</a:t>
            </a:r>
            <a:endParaRPr lang="en-GB" baseline="0" dirty="0" smtClean="0"/>
          </a:p>
        </p:txBody>
      </p:sp>
      <p:sp>
        <p:nvSpPr>
          <p:cNvPr id="4" name="Slide Number Placeholder 3"/>
          <p:cNvSpPr>
            <a:spLocks noGrp="1"/>
          </p:cNvSpPr>
          <p:nvPr>
            <p:ph type="sldNum" sz="quarter" idx="10"/>
          </p:nvPr>
        </p:nvSpPr>
        <p:spPr/>
        <p:txBody>
          <a:bodyPr/>
          <a:lstStyle/>
          <a:p>
            <a:fld id="{3EF798C7-9620-5C41-BFA8-CF802F11746E}" type="slidenum">
              <a:rPr lang="en-US" smtClean="0"/>
              <a:t>11</a:t>
            </a:fld>
            <a:endParaRPr lang="en-US"/>
          </a:p>
        </p:txBody>
      </p:sp>
    </p:spTree>
    <p:extLst>
      <p:ext uri="{BB962C8B-B14F-4D97-AF65-F5344CB8AC3E}">
        <p14:creationId xmlns:p14="http://schemas.microsoft.com/office/powerpoint/2010/main" val="3554370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just a reminder about how</a:t>
            </a:r>
            <a:r>
              <a:rPr lang="en-US" baseline="0" dirty="0" smtClean="0"/>
              <a:t> giving reassurance or becoming overly protective can backfire when managing anxiety.</a:t>
            </a:r>
          </a:p>
          <a:p>
            <a:endParaRPr lang="en-US" baseline="0" dirty="0" smtClean="0"/>
          </a:p>
          <a:p>
            <a:r>
              <a:rPr lang="en-US" baseline="0" dirty="0" smtClean="0"/>
              <a:t>Breaking worries down into smaller steps can be helpful and feel less overwhelming.</a:t>
            </a:r>
          </a:p>
          <a:p>
            <a:endParaRPr lang="en-US" baseline="0" dirty="0" smtClean="0"/>
          </a:p>
          <a:p>
            <a:r>
              <a:rPr lang="en-US" baseline="0" dirty="0" smtClean="0"/>
              <a:t>Really important to acknowledge and praise brave </a:t>
            </a:r>
            <a:r>
              <a:rPr lang="en-US" baseline="0" dirty="0" err="1" smtClean="0"/>
              <a:t>behaviour</a:t>
            </a:r>
            <a:r>
              <a:rPr lang="en-US" baseline="0" dirty="0" smtClean="0"/>
              <a:t> or when you hear anything that indicates your child is trying to manage their worries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EF798C7-9620-5C41-BFA8-CF802F11746E}" type="slidenum">
              <a:rPr lang="en-US" smtClean="0"/>
              <a:t>12</a:t>
            </a:fld>
            <a:endParaRPr lang="en-US"/>
          </a:p>
        </p:txBody>
      </p:sp>
    </p:spTree>
    <p:extLst>
      <p:ext uri="{BB962C8B-B14F-4D97-AF65-F5344CB8AC3E}">
        <p14:creationId xmlns:p14="http://schemas.microsoft.com/office/powerpoint/2010/main" val="2775715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children</a:t>
            </a:r>
            <a:r>
              <a:rPr lang="en-GB" baseline="0" dirty="0" smtClean="0"/>
              <a:t> are heavily influenced by how we act and what we do so its helpful for us to monitor our own emotions when supporting them with their worries</a:t>
            </a:r>
          </a:p>
          <a:p>
            <a:endParaRPr lang="en-US" baseline="0" dirty="0" smtClean="0"/>
          </a:p>
          <a:p>
            <a:r>
              <a:rPr lang="en-US" baseline="0" dirty="0" smtClean="0"/>
              <a:t>Once a decision is made, try not to be wobbly about it yourself.  If you can show that you are confident that it will be ok and that your child will manage then they will pick up on that.</a:t>
            </a:r>
          </a:p>
          <a:p>
            <a:endParaRPr lang="en-US" baseline="0" dirty="0" smtClean="0"/>
          </a:p>
          <a:p>
            <a:r>
              <a:rPr lang="en-US" baseline="0" dirty="0" smtClean="0"/>
              <a:t>You may be more worried about the return to school than your child – important to take a step back and look at how they are really doing, separate from your concerns</a:t>
            </a:r>
          </a:p>
          <a:p>
            <a:endParaRPr lang="en-US" baseline="0" dirty="0" smtClean="0"/>
          </a:p>
          <a:p>
            <a:r>
              <a:rPr lang="en-US" baseline="0" dirty="0" smtClean="0"/>
              <a:t>It’s important to feel supported so do share concerns with trusted family or friends if you can.  Also let the school know if you can so they can be aware that it is a difficult step for you and your child.</a:t>
            </a:r>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13</a:t>
            </a:fld>
            <a:endParaRPr lang="en-US"/>
          </a:p>
        </p:txBody>
      </p:sp>
    </p:spTree>
    <p:extLst>
      <p:ext uri="{BB962C8B-B14F-4D97-AF65-F5344CB8AC3E}">
        <p14:creationId xmlns:p14="http://schemas.microsoft.com/office/powerpoint/2010/main" val="2368151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fine not to know the answer or to say</a:t>
            </a:r>
            <a:r>
              <a:rPr lang="en-US" baseline="0" dirty="0" smtClean="0"/>
              <a:t> that schools would be best placed to answer practical questions about return to school</a:t>
            </a:r>
            <a:endParaRPr lang="en-US" dirty="0" smtClean="0"/>
          </a:p>
          <a:p>
            <a:endParaRPr lang="en-US" dirty="0" smtClean="0"/>
          </a:p>
          <a:p>
            <a:r>
              <a:rPr lang="en-US" dirty="0" smtClean="0"/>
              <a:t>Give</a:t>
            </a:r>
            <a:r>
              <a:rPr lang="en-US" baseline="0" dirty="0" smtClean="0"/>
              <a:t> a reminder about the survey feedback – really helpful if they can complete.</a:t>
            </a:r>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14</a:t>
            </a:fld>
            <a:endParaRPr lang="en-US"/>
          </a:p>
        </p:txBody>
      </p:sp>
    </p:spTree>
    <p:extLst>
      <p:ext uri="{BB962C8B-B14F-4D97-AF65-F5344CB8AC3E}">
        <p14:creationId xmlns:p14="http://schemas.microsoft.com/office/powerpoint/2010/main" val="167428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yourselves and</a:t>
            </a:r>
            <a:r>
              <a:rPr lang="en-GB" baseline="0" dirty="0" smtClean="0"/>
              <a:t> workshop – helping parents notice and manage fears in their children, particularly in relation to returning to school after lockdown</a:t>
            </a:r>
          </a:p>
          <a:p>
            <a:endParaRPr lang="en-US" baseline="0" dirty="0" smtClean="0"/>
          </a:p>
          <a:p>
            <a:r>
              <a:rPr lang="en-US" dirty="0" smtClean="0"/>
              <a:t>These are the areas that we will cover</a:t>
            </a:r>
          </a:p>
          <a:p>
            <a:endParaRPr lang="en-US" dirty="0" smtClean="0"/>
          </a:p>
          <a:p>
            <a:r>
              <a:rPr lang="en-US" dirty="0" smtClean="0"/>
              <a:t>Explain</a:t>
            </a:r>
            <a:r>
              <a:rPr lang="en-US" baseline="0" dirty="0" smtClean="0"/>
              <a:t> that you have muted everyone to manage background noise</a:t>
            </a:r>
            <a:endParaRPr lang="en-US" dirty="0" smtClean="0"/>
          </a:p>
          <a:p>
            <a:endParaRPr lang="en-US" dirty="0" smtClean="0"/>
          </a:p>
          <a:p>
            <a:r>
              <a:rPr lang="en-US" dirty="0" smtClean="0"/>
              <a:t>If</a:t>
            </a:r>
            <a:r>
              <a:rPr lang="en-US" baseline="0" dirty="0" smtClean="0"/>
              <a:t> you have any questions we will have time at the end for you to ask them, either by unmuting yourself or posting your question using the chat function</a:t>
            </a:r>
          </a:p>
          <a:p>
            <a:endParaRPr lang="en-US" baseline="0" dirty="0" smtClean="0"/>
          </a:p>
          <a:p>
            <a:r>
              <a:rPr lang="en-US" baseline="0" dirty="0" smtClean="0"/>
              <a:t>We will have a short feedback questionnaire that will only take a minute to complete and would be grateful if you could complete it afterwards</a:t>
            </a:r>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2</a:t>
            </a:fld>
            <a:endParaRPr lang="en-US"/>
          </a:p>
        </p:txBody>
      </p:sp>
    </p:spTree>
    <p:extLst>
      <p:ext uri="{BB962C8B-B14F-4D97-AF65-F5344CB8AC3E}">
        <p14:creationId xmlns:p14="http://schemas.microsoft.com/office/powerpoint/2010/main" val="1482650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a:t>
            </a:r>
            <a:r>
              <a:rPr lang="en-US" baseline="0" dirty="0" smtClean="0"/>
              <a:t> children will have very different feelings about returning to school, in this talk we will be focusing on children who have some worries about it.</a:t>
            </a:r>
          </a:p>
          <a:p>
            <a:endParaRPr lang="en-US" baseline="0" dirty="0" smtClean="0"/>
          </a:p>
          <a:p>
            <a:r>
              <a:rPr lang="en-US" baseline="0" dirty="0" smtClean="0"/>
              <a:t>Many worries are understandable in the current context and it’s understandable that some children will be feeling apprehensive about returning to school after being at home with their family for so long.</a:t>
            </a:r>
          </a:p>
          <a:p>
            <a:endParaRPr lang="en-US" baseline="0" dirty="0" smtClean="0"/>
          </a:p>
          <a:p>
            <a:r>
              <a:rPr lang="en-US" baseline="0" dirty="0" smtClean="0"/>
              <a:t>Read some of the worries out and note that they can be grouped into different areas of concern (catching coronavirus, not remembering rules / doing something wrong in the new school environment, friendship worries, separation anxiety, general worries)</a:t>
            </a:r>
          </a:p>
          <a:p>
            <a:endParaRPr lang="en-US" baseline="0" dirty="0" smtClean="0"/>
          </a:p>
          <a:p>
            <a:r>
              <a:rPr lang="en-US" baseline="0" dirty="0" smtClean="0"/>
              <a:t>Aim of the slide is to highlight that there is no one universal worry for children and families </a:t>
            </a:r>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3</a:t>
            </a:fld>
            <a:endParaRPr lang="en-US"/>
          </a:p>
        </p:txBody>
      </p:sp>
    </p:spTree>
    <p:extLst>
      <p:ext uri="{BB962C8B-B14F-4D97-AF65-F5344CB8AC3E}">
        <p14:creationId xmlns:p14="http://schemas.microsoft.com/office/powerpoint/2010/main" val="105783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79768" y="4715153"/>
            <a:ext cx="5438140" cy="4466987"/>
          </a:xfrm>
          <a:prstGeom prst="rect">
            <a:avLst/>
          </a:prstGeom>
        </p:spPr>
        <p:txBody>
          <a:bodyPr spcFirstLastPara="1" wrap="square" lIns="92431" tIns="92431" rIns="92431" bIns="92431" anchor="t" anchorCtr="0">
            <a:noAutofit/>
          </a:bodyPr>
          <a:lstStyle/>
          <a:p>
            <a:r>
              <a:rPr lang="en-US" dirty="0" smtClean="0"/>
              <a:t>Children won’t necessarily tell us outright when they feel worried so adults need to be aware of some</a:t>
            </a:r>
            <a:r>
              <a:rPr lang="en-US" baseline="0" dirty="0" smtClean="0"/>
              <a:t> of the key things to watch out for as possible signals that children are feeling worried.</a:t>
            </a:r>
          </a:p>
          <a:p>
            <a:endParaRPr lang="en-US" baseline="0" dirty="0" smtClean="0"/>
          </a:p>
          <a:p>
            <a:r>
              <a:rPr lang="en-US" baseline="0" dirty="0" smtClean="0"/>
              <a:t>Anxiety in children usually comes out in three main ways.  We will go through each in turn more </a:t>
            </a:r>
            <a:r>
              <a:rPr lang="en-US" baseline="0" dirty="0" err="1" smtClean="0"/>
              <a:t>throughly</a:t>
            </a:r>
            <a:r>
              <a:rPr lang="en-US" baseline="0" dirty="0" smtClean="0"/>
              <a:t> later in the presentation but this is just a quick overview to start with.</a:t>
            </a:r>
          </a:p>
          <a:p>
            <a:endParaRPr lang="en-US" baseline="0" dirty="0" smtClean="0"/>
          </a:p>
          <a:p>
            <a:r>
              <a:rPr lang="en-US" baseline="0" dirty="0" smtClean="0"/>
              <a:t>When we are feeling anxious our bodies respond in a very specific way.  </a:t>
            </a:r>
          </a:p>
          <a:p>
            <a:r>
              <a:rPr lang="en-US" baseline="0" dirty="0" smtClean="0"/>
              <a:t>Briefly explain flight or fight.</a:t>
            </a:r>
          </a:p>
          <a:p>
            <a:r>
              <a:rPr lang="en-US" baseline="0" dirty="0" smtClean="0"/>
              <a:t>Children may complain of having a tummy ache, a headache or just say they are generally not feeling well.  With heightened sensitivity to coronavirus at the moment it is understandable that parents may be concerned if a child says they are feeling unwell but it is important for adults to hold in mind that these can also be symptoms of anxiety.  </a:t>
            </a:r>
          </a:p>
          <a:p>
            <a:endParaRPr lang="en-US" baseline="0" dirty="0" smtClean="0"/>
          </a:p>
          <a:p>
            <a:r>
              <a:rPr lang="en-US" baseline="0" dirty="0" smtClean="0"/>
              <a:t>Anxious thinking tends to focus on two aspects – focusing on how awful something will be combined with a feeling that you won’t be able to manage it.  </a:t>
            </a:r>
          </a:p>
          <a:p>
            <a:endParaRPr lang="en-US" baseline="0" dirty="0" smtClean="0"/>
          </a:p>
          <a:p>
            <a:r>
              <a:rPr lang="en-US" baseline="0" dirty="0" smtClean="0"/>
              <a:t>Children’s </a:t>
            </a:r>
            <a:r>
              <a:rPr lang="en-US" baseline="0" dirty="0" err="1" smtClean="0"/>
              <a:t>behaviour</a:t>
            </a:r>
            <a:r>
              <a:rPr lang="en-US" baseline="0" dirty="0" smtClean="0"/>
              <a:t> may change when they are anxious.  For any of us,  when something feels really difficult or worrying it is natural to want to avoid doing it if possible. Wanting to avoid something you are worried about is understandable but it doesn’t help in the long run.  If children are allowed to avoid everything they find difficult then they won’t get the chance to find whether it’s easier to do than they thought or, even if it is difficult, whether they actually can manage those difficulties and come through them.</a:t>
            </a:r>
          </a:p>
          <a:p>
            <a:r>
              <a:rPr lang="en-US" baseline="0" dirty="0" smtClean="0"/>
              <a:t>The other thing that anxious children do is to ask for reassurance and want to check out what is going to happen, what it will look like and get reassurance that it will be ok.  Again, it is natural to want reassurance but if we always step in to reassure children then they will always look to adults to tell them what is safe rather than learning over time to make their own </a:t>
            </a:r>
            <a:r>
              <a:rPr lang="en-US" baseline="0" dirty="0" err="1" smtClean="0"/>
              <a:t>judgements</a:t>
            </a:r>
            <a:r>
              <a:rPr lang="en-US" baseline="0" dirty="0" smtClean="0"/>
              <a:t>.</a:t>
            </a:r>
          </a:p>
          <a:p>
            <a:endParaRPr dirty="0"/>
          </a:p>
        </p:txBody>
      </p:sp>
    </p:spTree>
    <p:extLst>
      <p:ext uri="{BB962C8B-B14F-4D97-AF65-F5344CB8AC3E}">
        <p14:creationId xmlns:p14="http://schemas.microsoft.com/office/powerpoint/2010/main" val="360287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141237"/>
            <a:r>
              <a:rPr lang="en-US" dirty="0" smtClean="0"/>
              <a:t>We’re going to think in a bit more detail about</a:t>
            </a:r>
            <a:r>
              <a:rPr lang="en-US" baseline="0" dirty="0" smtClean="0"/>
              <a:t> the bodily sensations children often have when anxious and how you can talk to them about it.</a:t>
            </a:r>
          </a:p>
          <a:p>
            <a:pPr marL="141237"/>
            <a:endParaRPr lang="en-GB" dirty="0" smtClean="0"/>
          </a:p>
          <a:p>
            <a:pPr marL="141237"/>
            <a:r>
              <a:rPr lang="en-GB" dirty="0" smtClean="0"/>
              <a:t>As we</a:t>
            </a:r>
            <a:r>
              <a:rPr lang="en-GB" baseline="0" dirty="0" smtClean="0"/>
              <a:t> previously mentioned body sensations are a key characteristic of anxiety. Here are some common ones: heart racing or feeling sick and based on the fight or flight response they happen to prepare you for action. </a:t>
            </a:r>
          </a:p>
          <a:p>
            <a:pPr marL="141237"/>
            <a:r>
              <a:rPr lang="en-GB" baseline="0" dirty="0" smtClean="0"/>
              <a:t>It is worth thinking about what you notice in your child when they worried? Or yourself?</a:t>
            </a:r>
          </a:p>
          <a:p>
            <a:pPr marL="141237"/>
            <a:endParaRPr lang="en-US" baseline="0" dirty="0" smtClean="0"/>
          </a:p>
          <a:p>
            <a:pPr marL="141237"/>
            <a:r>
              <a:rPr lang="en-US" baseline="0" dirty="0" smtClean="0"/>
              <a:t>For an older child you might show them the example on the left with more detail.  For younger children, it is helpful to draw a rough body outline and think with them about where they feel worries in their body.  This will help to give you a shared understanding with your child about the differences for example between a worry tummy ache and a needing to go to the toilet tummy ache.</a:t>
            </a:r>
          </a:p>
          <a:p>
            <a:pPr marL="141237"/>
            <a:endParaRPr lang="en-US" baseline="0" dirty="0" smtClean="0"/>
          </a:p>
          <a:p>
            <a:pPr marL="141237"/>
            <a:r>
              <a:rPr lang="en-US" baseline="0" dirty="0" smtClean="0"/>
              <a:t>Talk through example on the slide – thoughts going round and round in head, feeling of flowers growing in tummy(!), hot legs and feet.</a:t>
            </a:r>
          </a:p>
          <a:p>
            <a:pPr marL="141237"/>
            <a:endParaRPr lang="en-US" baseline="0" dirty="0" smtClean="0"/>
          </a:p>
          <a:p>
            <a:pPr marL="141237"/>
            <a:r>
              <a:rPr lang="en-US" baseline="0" dirty="0" err="1" smtClean="0"/>
              <a:t>Summarise</a:t>
            </a:r>
            <a:r>
              <a:rPr lang="en-US" baseline="0" dirty="0" smtClean="0"/>
              <a:t> – understandable that parents are cautious about illness at the moment but really worth not jumping straight into thinking it’s a physical complaint if a child says they are feeling ill.  Good to hold in mind that it is the most common way in which worries come out in children, especially younger ones.</a:t>
            </a:r>
            <a:endParaRPr lang="en-GB" baseline="0" dirty="0" smtClean="0"/>
          </a:p>
        </p:txBody>
      </p:sp>
    </p:spTree>
    <p:extLst>
      <p:ext uri="{BB962C8B-B14F-4D97-AF65-F5344CB8AC3E}">
        <p14:creationId xmlns:p14="http://schemas.microsoft.com/office/powerpoint/2010/main" val="1011787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141237"/>
            <a:r>
              <a:rPr lang="en-GB" dirty="0" smtClean="0"/>
              <a:t>Another characteristic</a:t>
            </a:r>
            <a:r>
              <a:rPr lang="en-GB" baseline="0" dirty="0" smtClean="0"/>
              <a:t> is anxious thinking; overestimating how bad something will be and underestimating how well you can cope if it does happen. </a:t>
            </a:r>
          </a:p>
          <a:p>
            <a:pPr marL="141237"/>
            <a:endParaRPr lang="en-GB" baseline="0" dirty="0" smtClean="0"/>
          </a:p>
          <a:p>
            <a:pPr marL="141237"/>
            <a:r>
              <a:rPr lang="en-GB" baseline="0" dirty="0" smtClean="0"/>
              <a:t>Here are some examples of what children may be thinking about coming back to school.  When a child (or parent) is </a:t>
            </a:r>
            <a:r>
              <a:rPr lang="en-GB" baseline="0" dirty="0" err="1" smtClean="0"/>
              <a:t>catastrophising</a:t>
            </a:r>
            <a:r>
              <a:rPr lang="en-GB" baseline="0" dirty="0" smtClean="0"/>
              <a:t> or jumping to conclusions about all the things that could go wrong and minimising how well they would manage it is understandable that they will feel worried about it.</a:t>
            </a:r>
          </a:p>
          <a:p>
            <a:pPr marL="141237"/>
            <a:endParaRPr lang="en-US" baseline="0" dirty="0" smtClean="0"/>
          </a:p>
          <a:p>
            <a:pPr marL="141237"/>
            <a:r>
              <a:rPr lang="en-US" baseline="0" dirty="0" smtClean="0"/>
              <a:t>For most parents, it can feel really difficult to hear your child say things like this.  Do try to catch your own thoughts so that you don’t just automatically join in your child’s anxiety.</a:t>
            </a:r>
          </a:p>
          <a:p>
            <a:pPr marL="141237"/>
            <a:r>
              <a:rPr lang="en-US" baseline="0" dirty="0" smtClean="0"/>
              <a:t>It is important to try and not treat these thoughts as facts – they are worries, even if there is some reality behind them.</a:t>
            </a:r>
          </a:p>
          <a:p>
            <a:pPr marL="141237"/>
            <a:r>
              <a:rPr lang="en-US" baseline="0" dirty="0" smtClean="0"/>
              <a:t>Try asking your child some gentle questions to help them evaluate whether it is likely to be as bad as they fear. e.g. What would be so bad about it? </a:t>
            </a:r>
          </a:p>
          <a:p>
            <a:pPr marL="141237"/>
            <a:r>
              <a:rPr lang="en-US" baseline="0" dirty="0" smtClean="0"/>
              <a:t>Can you remember what it was like being in school before lockdown? </a:t>
            </a:r>
          </a:p>
          <a:p>
            <a:pPr marL="141237"/>
            <a:r>
              <a:rPr lang="en-US" baseline="0" dirty="0" smtClean="0"/>
              <a:t>Is your teacher usually cross when someone makes a mistake? </a:t>
            </a:r>
          </a:p>
          <a:p>
            <a:pPr marL="141237"/>
            <a:r>
              <a:rPr lang="en-US" baseline="0" dirty="0" smtClean="0"/>
              <a:t>Are you normally in trouble at school, why do you think it will be different now? </a:t>
            </a:r>
          </a:p>
          <a:p>
            <a:pPr marL="141237"/>
            <a:r>
              <a:rPr lang="en-US" baseline="0" dirty="0" smtClean="0"/>
              <a:t>If you bump into someone who is well and you move away quickly, how likely is it that you will catch coronavirus? </a:t>
            </a:r>
            <a:r>
              <a:rPr lang="en-US" baseline="0" dirty="0" err="1" smtClean="0"/>
              <a:t>Etc</a:t>
            </a:r>
            <a:endParaRPr lang="en-US" baseline="0" dirty="0" smtClean="0"/>
          </a:p>
          <a:p>
            <a:pPr marL="141237"/>
            <a:endParaRPr lang="en-US" baseline="0" dirty="0" smtClean="0"/>
          </a:p>
          <a:p>
            <a:pPr marL="141237"/>
            <a:r>
              <a:rPr lang="en-US" baseline="0" dirty="0" smtClean="0"/>
              <a:t>Also help your child to think about what they would do if it did turn out to be difficult.  What would their plan be? What would they say to themselves?</a:t>
            </a:r>
          </a:p>
          <a:p>
            <a:pPr marL="141237"/>
            <a:endParaRPr lang="en-US" baseline="0" dirty="0" smtClean="0"/>
          </a:p>
          <a:p>
            <a:pPr marL="141237"/>
            <a:r>
              <a:rPr lang="en-US" baseline="0" dirty="0" smtClean="0"/>
              <a:t>Bringing down the fear and raising a child’s sense of being able to cope / having a plan will help to lower their anxiety and feel more confident.</a:t>
            </a:r>
            <a:endParaRPr lang="en-GB" baseline="0" dirty="0" smtClean="0"/>
          </a:p>
          <a:p>
            <a:pPr marL="141237"/>
            <a:endParaRPr lang="en-GB" baseline="0" dirty="0" smtClean="0"/>
          </a:p>
        </p:txBody>
      </p:sp>
    </p:spTree>
    <p:extLst>
      <p:ext uri="{BB962C8B-B14F-4D97-AF65-F5344CB8AC3E}">
        <p14:creationId xmlns:p14="http://schemas.microsoft.com/office/powerpoint/2010/main" val="4063606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141237"/>
            <a:r>
              <a:rPr lang="en-GB" dirty="0" smtClean="0"/>
              <a:t>Children react to anxiety in different ways.</a:t>
            </a:r>
          </a:p>
          <a:p>
            <a:pPr marL="141237"/>
            <a:endParaRPr lang="en-US" baseline="0" dirty="0" smtClean="0"/>
          </a:p>
          <a:p>
            <a:pPr marL="141237"/>
            <a:r>
              <a:rPr lang="en-US" baseline="0" dirty="0" smtClean="0"/>
              <a:t>May become withdrawn or more clingy</a:t>
            </a:r>
          </a:p>
          <a:p>
            <a:pPr marL="141237"/>
            <a:endParaRPr lang="en-US" baseline="0" dirty="0" smtClean="0"/>
          </a:p>
          <a:p>
            <a:pPr marL="141237"/>
            <a:r>
              <a:rPr lang="en-US" baseline="0" dirty="0" smtClean="0"/>
              <a:t>Ask lots of questions about what will happen to seek reassurance. Watch out for ‘what if….?’ questions</a:t>
            </a:r>
          </a:p>
          <a:p>
            <a:pPr marL="141237"/>
            <a:endParaRPr lang="en-US" baseline="0" dirty="0" smtClean="0"/>
          </a:p>
          <a:p>
            <a:pPr marL="141237"/>
            <a:r>
              <a:rPr lang="en-US" baseline="0" dirty="0" smtClean="0"/>
              <a:t>Sometimes </a:t>
            </a:r>
            <a:r>
              <a:rPr lang="en-US" baseline="0" dirty="0" err="1" smtClean="0"/>
              <a:t>behaviour</a:t>
            </a:r>
            <a:r>
              <a:rPr lang="en-US" baseline="0" dirty="0" smtClean="0"/>
              <a:t> deteriorates – children might shout more or behave badly if they feel overloaded with anxiety.  Small things that they can usually manage may make them snap.</a:t>
            </a:r>
          </a:p>
          <a:p>
            <a:pPr marL="141237"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thoughts and feelings can be overwhelming and children often don’t have the language to describe what’s </a:t>
            </a:r>
            <a:r>
              <a:rPr lang="en-US" baseline="0" dirty="0" err="1" smtClean="0"/>
              <a:t>heppening</a:t>
            </a:r>
            <a:r>
              <a:rPr lang="en-US" baseline="0" dirty="0" smtClean="0"/>
              <a:t> = tantrums </a:t>
            </a:r>
          </a:p>
          <a:p>
            <a:pPr marL="141237"/>
            <a:endParaRPr lang="en-US" baseline="0" dirty="0" smtClean="0"/>
          </a:p>
          <a:p>
            <a:pPr marL="141237"/>
            <a:r>
              <a:rPr lang="en-US" baseline="0" dirty="0" smtClean="0"/>
              <a:t>Avoidance- to try and get rid of those feelings quickly.</a:t>
            </a:r>
          </a:p>
          <a:p>
            <a:pPr marL="141237"/>
            <a:endParaRPr lang="en-US" baseline="0" dirty="0" smtClean="0"/>
          </a:p>
          <a:p>
            <a:pPr marL="141237"/>
            <a:r>
              <a:rPr lang="en-US" baseline="0" dirty="0" smtClean="0"/>
              <a:t>Useful to think about how anxiety comes out in your child’s </a:t>
            </a:r>
            <a:r>
              <a:rPr lang="en-US" baseline="0" dirty="0" err="1" smtClean="0"/>
              <a:t>behaviour</a:t>
            </a:r>
            <a:r>
              <a:rPr lang="en-US" baseline="0" dirty="0" smtClean="0"/>
              <a:t> and how you respond to it yourself.  Key is to be alert to a change of </a:t>
            </a:r>
            <a:r>
              <a:rPr lang="en-US" baseline="0" dirty="0" err="1" smtClean="0"/>
              <a:t>behaviour</a:t>
            </a:r>
            <a:r>
              <a:rPr lang="en-US" baseline="0" dirty="0" smtClean="0"/>
              <a:t> in your child – if they are behaving very differently to normal then that would be a warning sign that their emotions or worries might be hard for them to manage.  </a:t>
            </a:r>
          </a:p>
          <a:p>
            <a:pPr marL="141237"/>
            <a:endParaRPr lang="en-US" baseline="0" dirty="0" smtClean="0"/>
          </a:p>
          <a:p>
            <a:pPr marL="141237"/>
            <a:r>
              <a:rPr lang="en-US" b="1" baseline="0" dirty="0" smtClean="0"/>
              <a:t>Summary</a:t>
            </a:r>
            <a:r>
              <a:rPr lang="en-US" baseline="0" dirty="0" smtClean="0"/>
              <a:t> – easy for parents to become frustrated with poor </a:t>
            </a:r>
            <a:r>
              <a:rPr lang="en-US" baseline="0" dirty="0" err="1" smtClean="0"/>
              <a:t>behaviour</a:t>
            </a:r>
            <a:r>
              <a:rPr lang="en-US" baseline="0" dirty="0" smtClean="0"/>
              <a:t> and tell children off for being naughty.  But if this isn’t how your child usually behaves then try to look beyond the </a:t>
            </a:r>
            <a:r>
              <a:rPr lang="en-US" baseline="0" dirty="0" err="1" smtClean="0"/>
              <a:t>behaviour</a:t>
            </a:r>
            <a:r>
              <a:rPr lang="en-US" baseline="0" dirty="0" smtClean="0"/>
              <a:t> – try to think about what is going on underneath.  </a:t>
            </a:r>
          </a:p>
        </p:txBody>
      </p:sp>
    </p:spTree>
    <p:extLst>
      <p:ext uri="{BB962C8B-B14F-4D97-AF65-F5344CB8AC3E}">
        <p14:creationId xmlns:p14="http://schemas.microsoft.com/office/powerpoint/2010/main" val="4063606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141237"/>
            <a:r>
              <a:rPr lang="en-GB" dirty="0" smtClean="0"/>
              <a:t>Some children,</a:t>
            </a:r>
            <a:r>
              <a:rPr lang="en-GB" baseline="0" dirty="0" smtClean="0"/>
              <a:t> particularly younger children, aren’t able to verbalise what they are scared of or why. </a:t>
            </a:r>
          </a:p>
          <a:p>
            <a:pPr marL="141237"/>
            <a:endParaRPr lang="en-US" baseline="0" dirty="0" smtClean="0"/>
          </a:p>
          <a:p>
            <a:pPr marL="141237"/>
            <a:r>
              <a:rPr lang="en-US" baseline="0" dirty="0" smtClean="0"/>
              <a:t>Like most of us, children don’t respond well to being interrogated or nagged to say what’s wrong but it is important to give them some space to talk to you.</a:t>
            </a:r>
          </a:p>
          <a:p>
            <a:pPr marL="141237"/>
            <a:r>
              <a:rPr lang="en-US" baseline="0" dirty="0" smtClean="0"/>
              <a:t>Start by just letting your child know you’ve noticed that they seem a bit out of sorts and give them an opportunity to let you know what’s going on “you seem worried, would you like a hug while you tell me about it?”</a:t>
            </a:r>
          </a:p>
          <a:p>
            <a:pPr marL="141237"/>
            <a:endParaRPr lang="en-US" baseline="0" dirty="0" smtClean="0"/>
          </a:p>
          <a:p>
            <a:pPr marL="141237"/>
            <a:r>
              <a:rPr lang="en-US" baseline="0" dirty="0" smtClean="0"/>
              <a:t>Follow up with open ended questions but if your child can’t tell you then stop – sometimes children just know that they don’t feel good but don’t even know why themselves.</a:t>
            </a:r>
          </a:p>
          <a:p>
            <a:pPr marL="141237"/>
            <a:endParaRPr lang="en-US" baseline="0" dirty="0" smtClean="0"/>
          </a:p>
          <a:p>
            <a:pPr marL="141237"/>
            <a:r>
              <a:rPr lang="en-US" baseline="0" dirty="0" err="1" smtClean="0"/>
              <a:t>Normalise</a:t>
            </a:r>
            <a:r>
              <a:rPr lang="en-US" baseline="0" dirty="0" smtClean="0"/>
              <a:t> by letting them know that lots of children have worries, they are not the only one.</a:t>
            </a:r>
          </a:p>
          <a:p>
            <a:pPr marL="141237"/>
            <a:r>
              <a:rPr lang="en-US" baseline="0" dirty="0" smtClean="0"/>
              <a:t>If you have an idea of what’s going in, frame it tentatively and voice it for them “I wonder whether…… might be troubling you a bit”</a:t>
            </a:r>
          </a:p>
          <a:p>
            <a:pPr marL="141237"/>
            <a:endParaRPr lang="en-US" baseline="0" dirty="0" smtClean="0"/>
          </a:p>
          <a:p>
            <a:pPr marL="141237"/>
            <a:r>
              <a:rPr lang="en-US" baseline="0" dirty="0" smtClean="0"/>
              <a:t>The most important thing is to listen and give your child some space to speak.</a:t>
            </a:r>
          </a:p>
          <a:p>
            <a:pPr marL="141237"/>
            <a:r>
              <a:rPr lang="en-US" baseline="0" dirty="0" smtClean="0"/>
              <a:t>Offer advice or suggestions only once your child feels you have really understood what they are saying.</a:t>
            </a:r>
          </a:p>
          <a:p>
            <a:pPr marL="141237"/>
            <a:endParaRPr lang="en-US" baseline="0" dirty="0" smtClean="0"/>
          </a:p>
        </p:txBody>
      </p:sp>
      <p:sp>
        <p:nvSpPr>
          <p:cNvPr id="4" name="Slide Number Placeholder 3"/>
          <p:cNvSpPr>
            <a:spLocks noGrp="1"/>
          </p:cNvSpPr>
          <p:nvPr>
            <p:ph type="sldNum" sz="quarter" idx="10"/>
          </p:nvPr>
        </p:nvSpPr>
        <p:spPr>
          <a:xfrm>
            <a:off x="3849689" y="9428164"/>
            <a:ext cx="2946400" cy="496887"/>
          </a:xfrm>
          <a:prstGeom prst="rect">
            <a:avLst/>
          </a:prstGeom>
        </p:spPr>
        <p:txBody>
          <a:bodyPr/>
          <a:lstStyle/>
          <a:p>
            <a:fld id="{3EF798C7-9620-5C41-BFA8-CF802F11746E}" type="slidenum">
              <a:rPr lang="en-US" smtClean="0"/>
              <a:t>8</a:t>
            </a:fld>
            <a:endParaRPr lang="en-US"/>
          </a:p>
        </p:txBody>
      </p:sp>
    </p:spTree>
    <p:extLst>
      <p:ext uri="{BB962C8B-B14F-4D97-AF65-F5344CB8AC3E}">
        <p14:creationId xmlns:p14="http://schemas.microsoft.com/office/powerpoint/2010/main" val="1818119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What</a:t>
            </a:r>
            <a:r>
              <a:rPr lang="en-US" baseline="0" dirty="0" smtClean="0"/>
              <a:t> else can parents do?</a:t>
            </a:r>
          </a:p>
          <a:p>
            <a:pPr marL="0" indent="0">
              <a:buFontTx/>
              <a:buNone/>
            </a:pPr>
            <a:endParaRPr lang="en-US" baseline="0" dirty="0" smtClean="0"/>
          </a:p>
          <a:p>
            <a:pPr marL="0" indent="0">
              <a:buFontTx/>
              <a:buNone/>
            </a:pPr>
            <a:r>
              <a:rPr lang="en-US" baseline="0" dirty="0" smtClean="0"/>
              <a:t>We’re going to think about 5 practical things you can do to help your children prepare for going back to school</a:t>
            </a:r>
          </a:p>
          <a:p>
            <a:pPr marL="0" indent="0">
              <a:buFontTx/>
              <a:buNone/>
            </a:pPr>
            <a:endParaRPr lang="en-US" baseline="0" dirty="0" smtClean="0"/>
          </a:p>
          <a:p>
            <a:pPr marL="0" indent="0">
              <a:buFontTx/>
              <a:buNone/>
            </a:pPr>
            <a:r>
              <a:rPr lang="en-US" baseline="0" dirty="0" smtClean="0"/>
              <a:t>Helping children have a couple of things they can do to help themselves relax in the moment is useful</a:t>
            </a:r>
          </a:p>
          <a:p>
            <a:pPr marL="0" indent="0">
              <a:buFontTx/>
              <a:buNone/>
            </a:pPr>
            <a:endParaRPr lang="en-US" baseline="0" dirty="0" smtClean="0"/>
          </a:p>
          <a:p>
            <a:pPr marL="0" indent="0">
              <a:buFontTx/>
              <a:buNone/>
            </a:pPr>
            <a:r>
              <a:rPr lang="en-US" baseline="0" dirty="0" smtClean="0"/>
              <a:t>Lastly, we know that children watch their parents closely – noting how your own feelings and responses may be feeding into your child’s anxiety is also important. </a:t>
            </a:r>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9</a:t>
            </a:fld>
            <a:endParaRPr lang="en-US"/>
          </a:p>
        </p:txBody>
      </p:sp>
    </p:spTree>
    <p:extLst>
      <p:ext uri="{BB962C8B-B14F-4D97-AF65-F5344CB8AC3E}">
        <p14:creationId xmlns:p14="http://schemas.microsoft.com/office/powerpoint/2010/main" val="2472336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icture.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8" name="Title 4"/>
          <p:cNvSpPr>
            <a:spLocks noGrp="1"/>
          </p:cNvSpPr>
          <p:nvPr>
            <p:ph type="title"/>
          </p:nvPr>
        </p:nvSpPr>
        <p:spPr>
          <a:xfrm>
            <a:off x="480386" y="3104696"/>
            <a:ext cx="8229600" cy="648072"/>
          </a:xfrm>
          <a:prstGeom prst="rect">
            <a:avLst/>
          </a:prstGeom>
        </p:spPr>
        <p:txBody>
          <a:bodyPr/>
          <a:lstStyle>
            <a:lvl1pPr>
              <a:defRPr sz="3200">
                <a:solidFill>
                  <a:schemeClr val="bg1"/>
                </a:solidFill>
              </a:defRPr>
            </a:lvl1pPr>
          </a:lstStyle>
          <a:p>
            <a:r>
              <a:rPr lang="en-US" smtClean="0"/>
              <a:t>Click to edit Master title style</a:t>
            </a:r>
            <a:endParaRPr lang="en-US" dirty="0"/>
          </a:p>
        </p:txBody>
      </p:sp>
      <p:sp>
        <p:nvSpPr>
          <p:cNvPr id="12" name="Subtitle 6"/>
          <p:cNvSpPr>
            <a:spLocks noGrp="1"/>
          </p:cNvSpPr>
          <p:nvPr>
            <p:ph type="subTitle" idx="10"/>
          </p:nvPr>
        </p:nvSpPr>
        <p:spPr>
          <a:xfrm>
            <a:off x="5977442" y="5949280"/>
            <a:ext cx="2736304" cy="504056"/>
          </a:xfrm>
          <a:prstGeom prst="rect">
            <a:avLst/>
          </a:prstGeom>
        </p:spPr>
        <p:txBody>
          <a:bodyPr/>
          <a:lstStyle>
            <a:lvl1pPr marL="0" indent="0" algn="r">
              <a:buNone/>
              <a:defRPr sz="1400">
                <a:solidFill>
                  <a:schemeClr val="accent6"/>
                </a:solidFill>
              </a:defRPr>
            </a:lvl1pPr>
          </a:lstStyle>
          <a:p>
            <a:r>
              <a:rPr lang="en-US" smtClean="0"/>
              <a:t>Click to edit Master subtitle style</a:t>
            </a:r>
            <a:endParaRPr lang="en-US" dirty="0"/>
          </a:p>
        </p:txBody>
      </p:sp>
      <p:grpSp>
        <p:nvGrpSpPr>
          <p:cNvPr id="3" name="Group 2"/>
          <p:cNvGrpSpPr/>
          <p:nvPr userDrawn="1"/>
        </p:nvGrpSpPr>
        <p:grpSpPr>
          <a:xfrm>
            <a:off x="5922062" y="116632"/>
            <a:ext cx="3168352" cy="720080"/>
            <a:chOff x="5922062" y="116632"/>
            <a:chExt cx="3168352" cy="720080"/>
          </a:xfrm>
        </p:grpSpPr>
        <p:sp>
          <p:nvSpPr>
            <p:cNvPr id="5" name="Rectangle 4"/>
            <p:cNvSpPr/>
            <p:nvPr userDrawn="1"/>
          </p:nvSpPr>
          <p:spPr>
            <a:xfrm>
              <a:off x="5922062" y="116632"/>
              <a:ext cx="316835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2896" t="17072" r="5727" b="16522"/>
            <a:stretch/>
          </p:blipFill>
          <p:spPr>
            <a:xfrm>
              <a:off x="7146198" y="170006"/>
              <a:ext cx="1818290" cy="666706"/>
            </a:xfrm>
            <a:prstGeom prst="rect">
              <a:avLst/>
            </a:prstGeom>
          </p:spPr>
        </p:pic>
      </p:grpSp>
    </p:spTree>
    <p:extLst>
      <p:ext uri="{BB962C8B-B14F-4D97-AF65-F5344CB8AC3E}">
        <p14:creationId xmlns:p14="http://schemas.microsoft.com/office/powerpoint/2010/main" val="285538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page">
    <p:bg>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ctrTitle"/>
          </p:nvPr>
        </p:nvSpPr>
        <p:spPr>
          <a:xfrm>
            <a:off x="971600" y="1052736"/>
            <a:ext cx="7740000" cy="1440000"/>
          </a:xfrm>
        </p:spPr>
        <p:txBody>
          <a:bodyPr/>
          <a:lstStyle/>
          <a:p>
            <a:r>
              <a:rPr lang="en-US" sz="4000" smtClean="0"/>
              <a:t>Click to edit Master title style</a:t>
            </a:r>
            <a:endParaRPr lang="en-GB" sz="4000" dirty="0"/>
          </a:p>
        </p:txBody>
      </p:sp>
      <p:sp>
        <p:nvSpPr>
          <p:cNvPr id="12" name="Subtitle 2"/>
          <p:cNvSpPr>
            <a:spLocks noGrp="1"/>
          </p:cNvSpPr>
          <p:nvPr>
            <p:ph type="subTitle" idx="1"/>
          </p:nvPr>
        </p:nvSpPr>
        <p:spPr>
          <a:xfrm>
            <a:off x="971600" y="2780928"/>
            <a:ext cx="7740000" cy="2160240"/>
          </a:xfrm>
        </p:spPr>
        <p:txBody>
          <a:bodyPr/>
          <a:lstStyle>
            <a:lvl1pPr marL="0" indent="0">
              <a:buNone/>
              <a:defRPr/>
            </a:lvl1pPr>
          </a:lstStyle>
          <a:p>
            <a:pPr>
              <a:lnSpc>
                <a:spcPct val="110000"/>
              </a:lnSpc>
            </a:pPr>
            <a:r>
              <a:rPr lang="en-US" sz="1800" smtClean="0"/>
              <a:t>Click to edit Master subtitle style</a:t>
            </a:r>
            <a:endParaRPr lang="en-GB" sz="1800" dirty="0"/>
          </a:p>
        </p:txBody>
      </p:sp>
      <p:sp>
        <p:nvSpPr>
          <p:cNvPr id="13" name="Text Placeholder 3"/>
          <p:cNvSpPr>
            <a:spLocks noGrp="1"/>
          </p:cNvSpPr>
          <p:nvPr>
            <p:ph type="body" sz="quarter" idx="10"/>
          </p:nvPr>
        </p:nvSpPr>
        <p:spPr>
          <a:xfrm>
            <a:off x="963590" y="5058021"/>
            <a:ext cx="7747155" cy="431977"/>
          </a:xfrm>
        </p:spPr>
        <p:txBody>
          <a:bodyPr/>
          <a:lstStyle>
            <a:lvl1pPr marL="0" indent="0">
              <a:buNone/>
              <a:defRPr/>
            </a:lvl1pPr>
          </a:lstStyle>
          <a:p>
            <a:pPr lvl="0"/>
            <a:r>
              <a:rPr lang="en-US" sz="1800" smtClean="0"/>
              <a:t>Click to edit Master text styles</a:t>
            </a:r>
          </a:p>
        </p:txBody>
      </p:sp>
    </p:spTree>
    <p:extLst>
      <p:ext uri="{BB962C8B-B14F-4D97-AF65-F5344CB8AC3E}">
        <p14:creationId xmlns:p14="http://schemas.microsoft.com/office/powerpoint/2010/main" val="22876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 name="Title 1"/>
          <p:cNvSpPr>
            <a:spLocks noGrp="1"/>
          </p:cNvSpPr>
          <p:nvPr>
            <p:ph type="title"/>
          </p:nvPr>
        </p:nvSpPr>
        <p:spPr>
          <a:xfrm>
            <a:off x="914400" y="1124744"/>
            <a:ext cx="7906072" cy="648072"/>
          </a:xfrm>
          <a:prstGeom prst="rect">
            <a:avLst/>
          </a:prstGeom>
        </p:spPr>
        <p:txBody>
          <a:bodyPr anchor="t"/>
          <a:lstStyle>
            <a:lvl1pPr>
              <a:defRPr sz="3600">
                <a:solidFill>
                  <a:srgbClr val="0070C0"/>
                </a:solidFill>
              </a:defRPr>
            </a:lvl1pPr>
          </a:lstStyle>
          <a:p>
            <a:pPr>
              <a:lnSpc>
                <a:spcPct val="130000"/>
              </a:lnSpc>
            </a:pPr>
            <a:r>
              <a:rPr lang="en-US" noProof="0" smtClean="0"/>
              <a:t>Click to edit Master title style</a:t>
            </a:r>
            <a:endParaRPr lang="en-GB" sz="1800" dirty="0">
              <a:solidFill>
                <a:schemeClr val="tx1"/>
              </a:solidFill>
            </a:endParaRPr>
          </a:p>
        </p:txBody>
      </p:sp>
      <p:sp>
        <p:nvSpPr>
          <p:cNvPr id="12" name="Subtitle 2"/>
          <p:cNvSpPr>
            <a:spLocks noGrp="1"/>
          </p:cNvSpPr>
          <p:nvPr>
            <p:ph type="subTitle" idx="10"/>
          </p:nvPr>
        </p:nvSpPr>
        <p:spPr>
          <a:xfrm>
            <a:off x="914400" y="1916832"/>
            <a:ext cx="7916180" cy="432048"/>
          </a:xfrm>
          <a:prstGeom prst="rect">
            <a:avLst/>
          </a:prstGeom>
        </p:spPr>
        <p:txBody>
          <a:bodyPr anchor="t"/>
          <a:lstStyle>
            <a:lvl1pPr marL="0" indent="0" algn="l">
              <a:lnSpc>
                <a:spcPct val="120000"/>
              </a:lnSpc>
              <a:spcBef>
                <a:spcPts val="0"/>
              </a:spcBef>
              <a:buNone/>
              <a:defRPr sz="2400">
                <a:solidFill>
                  <a:srgbClr val="333333"/>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smtClean="0"/>
              <a:t>Click to edit Master subtitle style</a:t>
            </a:r>
            <a:endParaRPr lang="en-GB" noProof="0" dirty="0"/>
          </a:p>
        </p:txBody>
      </p:sp>
      <p:sp>
        <p:nvSpPr>
          <p:cNvPr id="7" name="Picture Placeholder 2"/>
          <p:cNvSpPr>
            <a:spLocks noGrp="1"/>
          </p:cNvSpPr>
          <p:nvPr>
            <p:ph type="pic" sz="quarter" idx="11" hasCustomPrompt="1"/>
          </p:nvPr>
        </p:nvSpPr>
        <p:spPr>
          <a:xfrm>
            <a:off x="914400" y="2492375"/>
            <a:ext cx="7905750" cy="3744937"/>
          </a:xfrm>
        </p:spPr>
        <p:txBody>
          <a:bodyPr/>
          <a:lstStyle/>
          <a:p>
            <a:pPr lvl="0"/>
            <a:r>
              <a:rPr lang="en-GB" noProof="0" smtClean="0"/>
              <a:t>Picture size 10.8 x 21.96 cm</a:t>
            </a:r>
            <a:endParaRPr lang="en-GB" noProof="0" dirty="0"/>
          </a:p>
        </p:txBody>
      </p:sp>
    </p:spTree>
    <p:extLst>
      <p:ext uri="{BB962C8B-B14F-4D97-AF65-F5344CB8AC3E}">
        <p14:creationId xmlns:p14="http://schemas.microsoft.com/office/powerpoint/2010/main" val="175243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124744"/>
            <a:ext cx="7740000" cy="791928"/>
          </a:xfrm>
          <a:prstGeom prst="rect">
            <a:avLst/>
          </a:prstGeom>
        </p:spPr>
        <p:txBody>
          <a:bodyPr/>
          <a:lstStyle>
            <a:lvl1pPr algn="l">
              <a:lnSpc>
                <a:spcPct val="100000"/>
              </a:lnSpc>
              <a:defRPr sz="3200">
                <a:solidFill>
                  <a:srgbClr val="0070C0"/>
                </a:solidFill>
                <a:latin typeface="+mj-lt"/>
              </a:defRPr>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71600" y="2204864"/>
            <a:ext cx="7740000" cy="2160240"/>
          </a:xfrm>
          <a:prstGeom prst="rect">
            <a:avLst/>
          </a:prstGeom>
        </p:spPr>
        <p:txBody>
          <a:bodyPr/>
          <a:lstStyle>
            <a:lvl1pPr marL="0" indent="0" algn="l">
              <a:lnSpc>
                <a:spcPct val="120000"/>
              </a:lnSpc>
              <a:spcBef>
                <a:spcPts val="0"/>
              </a:spcBef>
              <a:buNone/>
              <a:defRPr sz="2400">
                <a:solidFill>
                  <a:srgbClr val="333333"/>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smtClean="0"/>
              <a:t>Click to edit Master subtitle style</a:t>
            </a:r>
            <a:endParaRPr lang="en-GB" noProof="0" dirty="0"/>
          </a:p>
        </p:txBody>
      </p:sp>
      <p:sp>
        <p:nvSpPr>
          <p:cNvPr id="10" name="Text Placeholder 9"/>
          <p:cNvSpPr>
            <a:spLocks noGrp="1"/>
          </p:cNvSpPr>
          <p:nvPr>
            <p:ph type="body" sz="quarter" idx="10"/>
          </p:nvPr>
        </p:nvSpPr>
        <p:spPr>
          <a:xfrm>
            <a:off x="963590" y="4481957"/>
            <a:ext cx="7747155" cy="431977"/>
          </a:xfrm>
          <a:prstGeom prst="rect">
            <a:avLst/>
          </a:prstGeom>
        </p:spPr>
        <p:txBody>
          <a:bodyPr/>
          <a:lstStyle>
            <a:lvl1pPr marL="0" indent="0">
              <a:buNone/>
              <a:defRPr sz="2400">
                <a:solidFill>
                  <a:srgbClr val="333333"/>
                </a:solidFill>
              </a:defRPr>
            </a:lvl1pPr>
          </a:lstStyle>
          <a:p>
            <a:pPr lvl="0"/>
            <a:r>
              <a:rPr lang="en-US" noProof="0"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3680" y="1052736"/>
            <a:ext cx="7906792" cy="765175"/>
          </a:xfrm>
          <a:prstGeom prst="rect">
            <a:avLst/>
          </a:prstGeom>
        </p:spPr>
        <p:txBody>
          <a:bodyPr/>
          <a:lstStyle>
            <a:lvl1pPr>
              <a:defRPr b="1" i="0">
                <a:solidFill>
                  <a:srgbClr val="0070C0"/>
                </a:solidFill>
                <a:latin typeface="+mj-lt"/>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913680" y="1951259"/>
            <a:ext cx="7906792" cy="4142037"/>
          </a:xfrm>
          <a:prstGeom prst="rect">
            <a:avLst/>
          </a:prstGeom>
        </p:spPr>
        <p:txBody>
          <a:bodyPr/>
          <a:lstStyle>
            <a:lvl1pPr>
              <a:spcBef>
                <a:spcPts val="1400"/>
              </a:spcBef>
              <a:buClr>
                <a:schemeClr val="tx1"/>
              </a:buClr>
              <a:defRPr>
                <a:solidFill>
                  <a:srgbClr val="333333"/>
                </a:solidFill>
              </a:defRPr>
            </a:lvl1pPr>
            <a:lvl2pPr>
              <a:buClr>
                <a:schemeClr val="tx1"/>
              </a:buClr>
              <a:defRPr>
                <a:solidFill>
                  <a:srgbClr val="333333"/>
                </a:solidFill>
              </a:defRPr>
            </a:lvl2pPr>
            <a:lvl3pPr>
              <a:buClr>
                <a:schemeClr val="tx1"/>
              </a:buClr>
              <a:defRPr>
                <a:solidFill>
                  <a:srgbClr val="333333"/>
                </a:solidFill>
              </a:defRPr>
            </a:lvl3pPr>
            <a:lvl4pPr>
              <a:buClr>
                <a:schemeClr val="tx1"/>
              </a:buClr>
              <a:defRPr>
                <a:solidFill>
                  <a:srgbClr val="333333"/>
                </a:solidFill>
              </a:defRPr>
            </a:lvl4pPr>
            <a:lvl5pPr>
              <a:buClr>
                <a:schemeClr val="tx1"/>
              </a:buClr>
              <a:defRPr>
                <a:solidFill>
                  <a:srgbClr val="33333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339983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image top">
    <p:spTree>
      <p:nvGrpSpPr>
        <p:cNvPr id="1" name=""/>
        <p:cNvGrpSpPr/>
        <p:nvPr/>
      </p:nvGrpSpPr>
      <p:grpSpPr>
        <a:xfrm>
          <a:off x="0" y="0"/>
          <a:ext cx="0" cy="0"/>
          <a:chOff x="0" y="0"/>
          <a:chExt cx="0" cy="0"/>
        </a:xfrm>
      </p:grpSpPr>
      <p:sp>
        <p:nvSpPr>
          <p:cNvPr id="2" name="Title 1"/>
          <p:cNvSpPr>
            <a:spLocks noGrp="1"/>
          </p:cNvSpPr>
          <p:nvPr>
            <p:ph type="title"/>
          </p:nvPr>
        </p:nvSpPr>
        <p:spPr>
          <a:xfrm>
            <a:off x="971600" y="5301208"/>
            <a:ext cx="7920880" cy="765175"/>
          </a:xfrm>
          <a:prstGeom prst="rect">
            <a:avLst/>
          </a:prstGeom>
        </p:spPr>
        <p:txBody>
          <a:bodyPr/>
          <a:lstStyle>
            <a:lvl1pPr>
              <a:defRPr b="1" i="0">
                <a:solidFill>
                  <a:srgbClr val="0070C0"/>
                </a:solidFill>
                <a:latin typeface="+mj-lt"/>
              </a:defRPr>
            </a:lvl1pPr>
          </a:lstStyle>
          <a:p>
            <a:r>
              <a:rPr lang="en-US" noProof="0" smtClean="0"/>
              <a:t>Click to edit Master title style</a:t>
            </a:r>
            <a:endParaRPr lang="en-GB" noProof="0" dirty="0"/>
          </a:p>
        </p:txBody>
      </p:sp>
      <p:sp>
        <p:nvSpPr>
          <p:cNvPr id="10" name="Picture Placeholder 4"/>
          <p:cNvSpPr>
            <a:spLocks noGrp="1"/>
          </p:cNvSpPr>
          <p:nvPr>
            <p:ph type="pic" sz="quarter" idx="10" hasCustomPrompt="1"/>
          </p:nvPr>
        </p:nvSpPr>
        <p:spPr>
          <a:xfrm>
            <a:off x="971550" y="1052513"/>
            <a:ext cx="7921625" cy="4104679"/>
          </a:xfrm>
        </p:spPr>
        <p:txBody>
          <a:bodyPr/>
          <a:lstStyle/>
          <a:p>
            <a:pPr lvl="0"/>
            <a:r>
              <a:rPr lang="en-GB" noProof="0" smtClean="0"/>
              <a:t>Picture size 11.91 x  22 cm</a:t>
            </a:r>
            <a:endParaRPr lang="en-GB" noProof="0" dirty="0"/>
          </a:p>
        </p:txBody>
      </p:sp>
    </p:spTree>
    <p:extLst>
      <p:ext uri="{BB962C8B-B14F-4D97-AF65-F5344CB8AC3E}">
        <p14:creationId xmlns:p14="http://schemas.microsoft.com/office/powerpoint/2010/main" val="333569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ullet list and image">
    <p:spTree>
      <p:nvGrpSpPr>
        <p:cNvPr id="1" name=""/>
        <p:cNvGrpSpPr/>
        <p:nvPr/>
      </p:nvGrpSpPr>
      <p:grpSpPr>
        <a:xfrm>
          <a:off x="0" y="0"/>
          <a:ext cx="0" cy="0"/>
          <a:chOff x="0" y="0"/>
          <a:chExt cx="0" cy="0"/>
        </a:xfrm>
      </p:grpSpPr>
      <p:sp>
        <p:nvSpPr>
          <p:cNvPr id="2" name="Title 1"/>
          <p:cNvSpPr>
            <a:spLocks noGrp="1"/>
          </p:cNvSpPr>
          <p:nvPr>
            <p:ph type="title"/>
          </p:nvPr>
        </p:nvSpPr>
        <p:spPr>
          <a:xfrm>
            <a:off x="889248" y="1018309"/>
            <a:ext cx="7931224" cy="765175"/>
          </a:xfrm>
          <a:prstGeom prst="rect">
            <a:avLst/>
          </a:prstGeom>
        </p:spPr>
        <p:txBody>
          <a:bodyPr/>
          <a:lstStyle>
            <a:lvl1pPr>
              <a:defRPr b="1" i="0">
                <a:solidFill>
                  <a:srgbClr val="0070C0"/>
                </a:solidFill>
                <a:latin typeface="+mj-lt"/>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889248" y="1916832"/>
            <a:ext cx="3976712" cy="4248471"/>
          </a:xfrm>
          <a:prstGeom prst="rect">
            <a:avLst/>
          </a:prstGeom>
        </p:spPr>
        <p:txBody>
          <a:bodyPr/>
          <a:lstStyle>
            <a:lvl1pPr>
              <a:spcBef>
                <a:spcPts val="1400"/>
              </a:spcBef>
              <a:buClr>
                <a:schemeClr val="tx1"/>
              </a:buClr>
              <a:defRPr>
                <a:solidFill>
                  <a:srgbClr val="333333"/>
                </a:solidFill>
              </a:defRPr>
            </a:lvl1pPr>
            <a:lvl2pPr>
              <a:buClr>
                <a:schemeClr val="tx1"/>
              </a:buClr>
              <a:defRPr>
                <a:solidFill>
                  <a:srgbClr val="333333"/>
                </a:solidFill>
              </a:defRPr>
            </a:lvl2pPr>
            <a:lvl3pPr>
              <a:buClr>
                <a:schemeClr val="tx1"/>
              </a:buClr>
              <a:defRPr>
                <a:solidFill>
                  <a:srgbClr val="333333"/>
                </a:solidFill>
              </a:defRPr>
            </a:lvl3pPr>
            <a:lvl4pPr>
              <a:buClr>
                <a:schemeClr val="tx1"/>
              </a:buClr>
              <a:defRPr>
                <a:solidFill>
                  <a:srgbClr val="333333"/>
                </a:solidFill>
              </a:defRPr>
            </a:lvl4pPr>
            <a:lvl5pPr>
              <a:buClr>
                <a:schemeClr val="tx1"/>
              </a:buClr>
              <a:defRPr>
                <a:solidFill>
                  <a:srgbClr val="33333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Content Placeholder 2"/>
          <p:cNvSpPr>
            <a:spLocks noGrp="1"/>
          </p:cNvSpPr>
          <p:nvPr>
            <p:ph idx="10" hasCustomPrompt="1"/>
          </p:nvPr>
        </p:nvSpPr>
        <p:spPr>
          <a:xfrm>
            <a:off x="5179392" y="1916832"/>
            <a:ext cx="3641080" cy="4248471"/>
          </a:xfrm>
          <a:prstGeom prst="rect">
            <a:avLst/>
          </a:prstGeom>
        </p:spPr>
        <p:txBody>
          <a:bodyPr/>
          <a:lstStyle>
            <a:lvl1pPr marL="0" indent="0">
              <a:spcBef>
                <a:spcPts val="1400"/>
              </a:spcBef>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dirty="0" smtClean="0"/>
              <a:t>Picture size 11.8 x 10.11 cm</a:t>
            </a:r>
            <a:endParaRPr lang="en-GB" dirty="0"/>
          </a:p>
        </p:txBody>
      </p:sp>
    </p:spTree>
    <p:extLst>
      <p:ext uri="{BB962C8B-B14F-4D97-AF65-F5344CB8AC3E}">
        <p14:creationId xmlns:p14="http://schemas.microsoft.com/office/powerpoint/2010/main" val="382451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2400" y="1052736"/>
            <a:ext cx="7938072" cy="765175"/>
          </a:xfrm>
          <a:prstGeom prst="rect">
            <a:avLst/>
          </a:prstGeom>
        </p:spPr>
        <p:txBody>
          <a:bodyPr/>
          <a:lstStyle>
            <a:lvl1pPr>
              <a:defRPr b="0" i="0">
                <a:solidFill>
                  <a:srgbClr val="0070C0"/>
                </a:solidFill>
                <a:latin typeface="+mj-lt"/>
              </a:defRPr>
            </a:lvl1pPr>
          </a:lstStyle>
          <a:p>
            <a:r>
              <a:rPr lang="en-US" noProof="0" smtClean="0"/>
              <a:t>Click to edit Master title style</a:t>
            </a:r>
            <a:endParaRPr lang="en-GB" noProof="0" dirty="0"/>
          </a:p>
        </p:txBody>
      </p:sp>
      <p:sp>
        <p:nvSpPr>
          <p:cNvPr id="16" name="Content Placeholder 3"/>
          <p:cNvSpPr>
            <a:spLocks noGrp="1"/>
          </p:cNvSpPr>
          <p:nvPr>
            <p:ph sz="half" idx="2"/>
          </p:nvPr>
        </p:nvSpPr>
        <p:spPr>
          <a:xfrm>
            <a:off x="882400" y="2060849"/>
            <a:ext cx="3875549" cy="4032448"/>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5"/>
          <p:cNvSpPr>
            <a:spLocks noGrp="1"/>
          </p:cNvSpPr>
          <p:nvPr>
            <p:ph sz="quarter" idx="11"/>
          </p:nvPr>
        </p:nvSpPr>
        <p:spPr>
          <a:xfrm>
            <a:off x="4914848" y="2060849"/>
            <a:ext cx="3905624" cy="4032448"/>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706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8480" y="1082727"/>
            <a:ext cx="7920880" cy="765175"/>
          </a:xfrm>
          <a:prstGeom prst="rect">
            <a:avLst/>
          </a:prstGeom>
        </p:spPr>
        <p:txBody>
          <a:bodyPr/>
          <a:lstStyle>
            <a:lvl1pPr>
              <a:defRPr b="1" i="0">
                <a:solidFill>
                  <a:srgbClr val="0070C0"/>
                </a:solidFill>
                <a:latin typeface="+mj-lt"/>
              </a:defRPr>
            </a:lvl1pPr>
          </a:lstStyle>
          <a:p>
            <a:r>
              <a:rPr lang="en-US" noProof="0" smtClean="0"/>
              <a:t>Click to edit Master title style</a:t>
            </a:r>
            <a:endParaRPr lang="en-GB" noProof="0" dirty="0"/>
          </a:p>
        </p:txBody>
      </p:sp>
      <p:sp>
        <p:nvSpPr>
          <p:cNvPr id="15" name="Text Placeholder 2"/>
          <p:cNvSpPr>
            <a:spLocks noGrp="1"/>
          </p:cNvSpPr>
          <p:nvPr>
            <p:ph type="body" idx="1"/>
          </p:nvPr>
        </p:nvSpPr>
        <p:spPr>
          <a:xfrm>
            <a:off x="898480" y="1997150"/>
            <a:ext cx="4105568" cy="639762"/>
          </a:xfrm>
          <a:prstGeom prst="rect">
            <a:avLst/>
          </a:prstGeom>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Content Placeholder 3"/>
          <p:cNvSpPr>
            <a:spLocks noGrp="1"/>
          </p:cNvSpPr>
          <p:nvPr>
            <p:ph sz="half" idx="2"/>
          </p:nvPr>
        </p:nvSpPr>
        <p:spPr>
          <a:xfrm>
            <a:off x="898480" y="2708920"/>
            <a:ext cx="4105568" cy="3558383"/>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10"/>
          </p:nvPr>
        </p:nvSpPr>
        <p:spPr>
          <a:xfrm>
            <a:off x="5086479" y="1997150"/>
            <a:ext cx="3732881" cy="639762"/>
          </a:xfrm>
          <a:prstGeom prst="rect">
            <a:avLst/>
          </a:prstGeom>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Content Placeholder 5"/>
          <p:cNvSpPr>
            <a:spLocks noGrp="1"/>
          </p:cNvSpPr>
          <p:nvPr>
            <p:ph sz="quarter" idx="11"/>
          </p:nvPr>
        </p:nvSpPr>
        <p:spPr>
          <a:xfrm>
            <a:off x="5086479" y="2708920"/>
            <a:ext cx="3732881" cy="3558383"/>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663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image left and short text">
    <p:spTree>
      <p:nvGrpSpPr>
        <p:cNvPr id="1" name=""/>
        <p:cNvGrpSpPr/>
        <p:nvPr/>
      </p:nvGrpSpPr>
      <p:grpSpPr>
        <a:xfrm>
          <a:off x="0" y="0"/>
          <a:ext cx="0" cy="0"/>
          <a:chOff x="0" y="0"/>
          <a:chExt cx="0" cy="0"/>
        </a:xfrm>
      </p:grpSpPr>
      <p:sp>
        <p:nvSpPr>
          <p:cNvPr id="2" name="Title 1"/>
          <p:cNvSpPr>
            <a:spLocks noGrp="1"/>
          </p:cNvSpPr>
          <p:nvPr>
            <p:ph type="title"/>
          </p:nvPr>
        </p:nvSpPr>
        <p:spPr>
          <a:xfrm>
            <a:off x="5452278" y="911016"/>
            <a:ext cx="3512210" cy="1557265"/>
          </a:xfrm>
          <a:prstGeom prst="rect">
            <a:avLst/>
          </a:prstGeom>
        </p:spPr>
        <p:txBody>
          <a:bodyPr/>
          <a:lstStyle>
            <a:lvl1pPr>
              <a:defRPr b="1" i="0">
                <a:solidFill>
                  <a:srgbClr val="0070C0"/>
                </a:solidFill>
                <a:latin typeface="+mj-lt"/>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5452279" y="2711216"/>
            <a:ext cx="3296184" cy="3438798"/>
          </a:xfrm>
          <a:prstGeom prst="rect">
            <a:avLst/>
          </a:prstGeom>
        </p:spPr>
        <p:txBody>
          <a:bodyPr/>
          <a:lstStyle>
            <a:lvl1pPr>
              <a:spcBef>
                <a:spcPts val="1400"/>
              </a:spcBef>
              <a:buClr>
                <a:schemeClr val="tx1"/>
              </a:buClr>
              <a:defRPr>
                <a:solidFill>
                  <a:srgbClr val="333333"/>
                </a:solidFill>
              </a:defRPr>
            </a:lvl1pPr>
            <a:lvl2pPr>
              <a:buClr>
                <a:schemeClr val="tx1"/>
              </a:buClr>
              <a:defRPr>
                <a:solidFill>
                  <a:srgbClr val="333333"/>
                </a:solidFill>
              </a:defRPr>
            </a:lvl2pPr>
            <a:lvl3pPr>
              <a:buClr>
                <a:schemeClr val="tx1"/>
              </a:buClr>
              <a:defRPr>
                <a:solidFill>
                  <a:srgbClr val="333333"/>
                </a:solidFill>
              </a:defRPr>
            </a:lvl3pPr>
            <a:lvl4pPr>
              <a:buClr>
                <a:schemeClr val="tx1"/>
              </a:buClr>
              <a:defRPr>
                <a:solidFill>
                  <a:srgbClr val="333333"/>
                </a:solidFill>
              </a:defRPr>
            </a:lvl4pPr>
            <a:lvl5pPr>
              <a:buClr>
                <a:schemeClr val="tx1"/>
              </a:buClr>
              <a:defRPr>
                <a:solidFill>
                  <a:srgbClr val="33333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Picture Placeholder 4"/>
          <p:cNvSpPr>
            <a:spLocks noGrp="1"/>
          </p:cNvSpPr>
          <p:nvPr>
            <p:ph type="pic" sz="quarter" idx="11" hasCustomPrompt="1"/>
          </p:nvPr>
        </p:nvSpPr>
        <p:spPr>
          <a:xfrm>
            <a:off x="900113" y="911225"/>
            <a:ext cx="4248150" cy="5238750"/>
          </a:xfrm>
        </p:spPr>
        <p:txBody>
          <a:bodyPr/>
          <a:lstStyle/>
          <a:p>
            <a:pPr lvl="0"/>
            <a:r>
              <a:rPr lang="en-GB" smtClean="0"/>
              <a:t>Picture size 14.56 x 11.85 cm </a:t>
            </a:r>
            <a:endParaRPr lang="en-GB" dirty="0"/>
          </a:p>
        </p:txBody>
      </p:sp>
    </p:spTree>
    <p:extLst>
      <p:ext uri="{BB962C8B-B14F-4D97-AF65-F5344CB8AC3E}">
        <p14:creationId xmlns:p14="http://schemas.microsoft.com/office/powerpoint/2010/main" val="6606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image right and short text">
    <p:spTree>
      <p:nvGrpSpPr>
        <p:cNvPr id="1" name=""/>
        <p:cNvGrpSpPr/>
        <p:nvPr/>
      </p:nvGrpSpPr>
      <p:grpSpPr>
        <a:xfrm>
          <a:off x="0" y="0"/>
          <a:ext cx="0" cy="0"/>
          <a:chOff x="0" y="0"/>
          <a:chExt cx="0" cy="0"/>
        </a:xfrm>
      </p:grpSpPr>
      <p:sp>
        <p:nvSpPr>
          <p:cNvPr id="10" name="Title 1"/>
          <p:cNvSpPr>
            <a:spLocks noGrp="1"/>
          </p:cNvSpPr>
          <p:nvPr>
            <p:ph type="title"/>
          </p:nvPr>
        </p:nvSpPr>
        <p:spPr>
          <a:xfrm>
            <a:off x="899592" y="911016"/>
            <a:ext cx="3456384" cy="1557265"/>
          </a:xfrm>
          <a:prstGeom prst="rect">
            <a:avLst/>
          </a:prstGeom>
        </p:spPr>
        <p:txBody>
          <a:bodyPr/>
          <a:lstStyle>
            <a:lvl1pPr>
              <a:defRPr b="1" i="0">
                <a:solidFill>
                  <a:srgbClr val="0070C0"/>
                </a:solidFill>
                <a:latin typeface="+mj-lt"/>
              </a:defRPr>
            </a:lvl1pPr>
          </a:lstStyle>
          <a:p>
            <a:r>
              <a:rPr lang="en-US" noProof="0" smtClean="0"/>
              <a:t>Click to edit Master title style</a:t>
            </a:r>
            <a:endParaRPr lang="en-GB" noProof="0" dirty="0"/>
          </a:p>
        </p:txBody>
      </p:sp>
      <p:sp>
        <p:nvSpPr>
          <p:cNvPr id="11" name="Content Placeholder 2"/>
          <p:cNvSpPr>
            <a:spLocks noGrp="1"/>
          </p:cNvSpPr>
          <p:nvPr>
            <p:ph idx="1"/>
          </p:nvPr>
        </p:nvSpPr>
        <p:spPr>
          <a:xfrm>
            <a:off x="899593" y="2711216"/>
            <a:ext cx="3296184" cy="3438798"/>
          </a:xfrm>
          <a:prstGeom prst="rect">
            <a:avLst/>
          </a:prstGeom>
        </p:spPr>
        <p:txBody>
          <a:bodyPr/>
          <a:lstStyle>
            <a:lvl1pPr>
              <a:spcBef>
                <a:spcPts val="1400"/>
              </a:spcBef>
              <a:buClr>
                <a:schemeClr val="tx1"/>
              </a:buClr>
              <a:defRPr>
                <a:solidFill>
                  <a:srgbClr val="333333"/>
                </a:solidFill>
              </a:defRPr>
            </a:lvl1pPr>
            <a:lvl2pPr>
              <a:buClr>
                <a:schemeClr val="tx1"/>
              </a:buClr>
              <a:defRPr>
                <a:solidFill>
                  <a:srgbClr val="333333"/>
                </a:solidFill>
              </a:defRPr>
            </a:lvl2pPr>
            <a:lvl3pPr>
              <a:buClr>
                <a:schemeClr val="tx1"/>
              </a:buClr>
              <a:defRPr>
                <a:solidFill>
                  <a:srgbClr val="333333"/>
                </a:solidFill>
              </a:defRPr>
            </a:lvl3pPr>
            <a:lvl4pPr>
              <a:buClr>
                <a:schemeClr val="tx1"/>
              </a:buClr>
              <a:defRPr>
                <a:solidFill>
                  <a:srgbClr val="333333"/>
                </a:solidFill>
              </a:defRPr>
            </a:lvl4pPr>
            <a:lvl5pPr>
              <a:buClr>
                <a:schemeClr val="tx1"/>
              </a:buClr>
              <a:defRPr>
                <a:solidFill>
                  <a:srgbClr val="33333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Picture Placeholder 2"/>
          <p:cNvSpPr>
            <a:spLocks noGrp="1"/>
          </p:cNvSpPr>
          <p:nvPr>
            <p:ph type="pic" sz="quarter" idx="11" hasCustomPrompt="1"/>
          </p:nvPr>
        </p:nvSpPr>
        <p:spPr>
          <a:xfrm>
            <a:off x="4500563" y="911225"/>
            <a:ext cx="4248150" cy="5238750"/>
          </a:xfrm>
        </p:spPr>
        <p:txBody>
          <a:bodyPr/>
          <a:lstStyle/>
          <a:p>
            <a:pPr lvl="0"/>
            <a:r>
              <a:rPr lang="en-GB" smtClean="0"/>
              <a:t>Picture size 14.56 x 11.85 cm </a:t>
            </a:r>
            <a:endParaRPr lang="en-GB" dirty="0"/>
          </a:p>
        </p:txBody>
      </p:sp>
    </p:spTree>
    <p:extLst>
      <p:ext uri="{BB962C8B-B14F-4D97-AF65-F5344CB8AC3E}">
        <p14:creationId xmlns:p14="http://schemas.microsoft.com/office/powerpoint/2010/main" val="316856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8" name="Title 4"/>
          <p:cNvSpPr>
            <a:spLocks noGrp="1"/>
          </p:cNvSpPr>
          <p:nvPr>
            <p:ph type="title"/>
          </p:nvPr>
        </p:nvSpPr>
        <p:spPr>
          <a:xfrm>
            <a:off x="480386" y="3104696"/>
            <a:ext cx="8229600" cy="648072"/>
          </a:xfrm>
          <a:prstGeom prst="rect">
            <a:avLst/>
          </a:prstGeom>
        </p:spPr>
        <p:txBody>
          <a:bodyPr/>
          <a:lstStyle>
            <a:lvl1pPr>
              <a:defRPr sz="3200">
                <a:solidFill>
                  <a:schemeClr val="bg1"/>
                </a:solidFill>
              </a:defRPr>
            </a:lvl1pPr>
          </a:lstStyle>
          <a:p>
            <a:r>
              <a:rPr lang="en-US" smtClean="0"/>
              <a:t>Click to edit Master title style</a:t>
            </a:r>
            <a:endParaRPr lang="en-US" dirty="0"/>
          </a:p>
        </p:txBody>
      </p:sp>
      <p:sp>
        <p:nvSpPr>
          <p:cNvPr id="10" name="Subtitle 6"/>
          <p:cNvSpPr>
            <a:spLocks noGrp="1"/>
          </p:cNvSpPr>
          <p:nvPr>
            <p:ph type="subTitle" idx="10"/>
          </p:nvPr>
        </p:nvSpPr>
        <p:spPr>
          <a:xfrm>
            <a:off x="5977442" y="5949280"/>
            <a:ext cx="2736304" cy="504056"/>
          </a:xfrm>
          <a:prstGeom prst="rect">
            <a:avLst/>
          </a:prstGeom>
        </p:spPr>
        <p:txBody>
          <a:bodyPr/>
          <a:lstStyle>
            <a:lvl1pPr marL="0" indent="0" algn="r">
              <a:buNone/>
              <a:defRPr sz="1400">
                <a:solidFill>
                  <a:schemeClr val="accent6"/>
                </a:solidFill>
              </a:defRPr>
            </a:lvl1pPr>
          </a:lstStyle>
          <a:p>
            <a:r>
              <a:rPr lang="en-US" smtClean="0"/>
              <a:t>Click to edit Master subtitle style</a:t>
            </a:r>
            <a:endParaRPr lang="en-US" dirty="0"/>
          </a:p>
        </p:txBody>
      </p:sp>
      <p:grpSp>
        <p:nvGrpSpPr>
          <p:cNvPr id="5" name="Group 4"/>
          <p:cNvGrpSpPr/>
          <p:nvPr userDrawn="1"/>
        </p:nvGrpSpPr>
        <p:grpSpPr>
          <a:xfrm>
            <a:off x="5922062" y="116632"/>
            <a:ext cx="3168352" cy="720080"/>
            <a:chOff x="5922062" y="116632"/>
            <a:chExt cx="3168352" cy="720080"/>
          </a:xfrm>
        </p:grpSpPr>
        <p:sp>
          <p:nvSpPr>
            <p:cNvPr id="6" name="Rectangle 5"/>
            <p:cNvSpPr/>
            <p:nvPr userDrawn="1"/>
          </p:nvSpPr>
          <p:spPr>
            <a:xfrm>
              <a:off x="5922062" y="116632"/>
              <a:ext cx="316835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2896" t="17072" r="5727" b="16522"/>
            <a:stretch/>
          </p:blipFill>
          <p:spPr>
            <a:xfrm>
              <a:off x="7146198" y="170006"/>
              <a:ext cx="1818290" cy="666706"/>
            </a:xfrm>
            <a:prstGeom prst="rect">
              <a:avLst/>
            </a:prstGeom>
          </p:spPr>
        </p:pic>
      </p:grpSp>
    </p:spTree>
    <p:extLst>
      <p:ext uri="{BB962C8B-B14F-4D97-AF65-F5344CB8AC3E}">
        <p14:creationId xmlns:p14="http://schemas.microsoft.com/office/powerpoint/2010/main" val="312322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sp>
        <p:nvSpPr>
          <p:cNvPr id="5" name="Content Placeholder 2"/>
          <p:cNvSpPr txBox="1">
            <a:spLocks/>
          </p:cNvSpPr>
          <p:nvPr userDrawn="1"/>
        </p:nvSpPr>
        <p:spPr bwMode="auto">
          <a:xfrm>
            <a:off x="5868144" y="2708920"/>
            <a:ext cx="2962672" cy="2304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ts val="1400"/>
              </a:spcBef>
              <a:spcAft>
                <a:spcPct val="0"/>
              </a:spcAft>
              <a:buClr>
                <a:schemeClr val="tx1"/>
              </a:buClr>
              <a:buFont typeface="Trebuchet MS" pitchFamily="34" charset="0"/>
              <a:buNone/>
              <a:defRPr sz="20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1800">
                <a:solidFill>
                  <a:schemeClr val="tx1"/>
                </a:solidFill>
                <a:latin typeface="+mn-lt"/>
              </a:defRPr>
            </a:lvl2pPr>
            <a:lvl3pPr marL="1143000" indent="-228600" algn="l" rtl="0" fontAlgn="base">
              <a:spcBef>
                <a:spcPct val="20000"/>
              </a:spcBef>
              <a:spcAft>
                <a:spcPct val="0"/>
              </a:spcAft>
              <a:buClr>
                <a:schemeClr val="tx1"/>
              </a:buClr>
              <a:buChar char="•"/>
              <a:defRPr sz="1800">
                <a:solidFill>
                  <a:schemeClr val="tx1"/>
                </a:solidFill>
                <a:latin typeface="+mn-lt"/>
              </a:defRPr>
            </a:lvl3pPr>
            <a:lvl4pPr marL="1600200" indent="-228600" algn="l" rtl="0" fontAlgn="base">
              <a:spcBef>
                <a:spcPct val="20000"/>
              </a:spcBef>
              <a:spcAft>
                <a:spcPct val="0"/>
              </a:spcAft>
              <a:buClr>
                <a:schemeClr val="tx1"/>
              </a:buClr>
              <a:buChar char="–"/>
              <a:defRPr sz="1800">
                <a:solidFill>
                  <a:schemeClr val="tx1"/>
                </a:solidFill>
                <a:latin typeface="+mn-lt"/>
              </a:defRPr>
            </a:lvl4pPr>
            <a:lvl5pPr marL="2057400" indent="-228600" algn="l" rtl="0" fontAlgn="base">
              <a:spcBef>
                <a:spcPct val="20000"/>
              </a:spcBef>
              <a:spcAft>
                <a:spcPct val="0"/>
              </a:spcAft>
              <a:buClr>
                <a:schemeClr val="tx1"/>
              </a:buClr>
              <a:buChar char="»"/>
              <a:defRPr sz="18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r>
              <a:rPr lang="en-US" sz="2200" b="1" dirty="0" smtClean="0"/>
              <a:t>Here is an example of a quote.</a:t>
            </a:r>
          </a:p>
          <a:p>
            <a:pPr>
              <a:spcBef>
                <a:spcPts val="800"/>
              </a:spcBef>
            </a:pPr>
            <a:r>
              <a:rPr lang="en-US" sz="1400" b="1" dirty="0" smtClean="0">
                <a:solidFill>
                  <a:srgbClr val="0070C0"/>
                </a:solidFill>
              </a:rPr>
              <a:t>Name</a:t>
            </a:r>
            <a:br>
              <a:rPr lang="en-US" sz="1400" b="1" dirty="0" smtClean="0">
                <a:solidFill>
                  <a:srgbClr val="0070C0"/>
                </a:solidFill>
              </a:rPr>
            </a:br>
            <a:r>
              <a:rPr lang="en-US" sz="1400" b="1" dirty="0" smtClean="0">
                <a:solidFill>
                  <a:srgbClr val="0070C0"/>
                </a:solidFill>
              </a:rPr>
              <a:t>Department</a:t>
            </a:r>
          </a:p>
          <a:p>
            <a:r>
              <a:rPr lang="en-US" sz="2400" b="1" dirty="0" smtClean="0"/>
              <a:t> </a:t>
            </a:r>
            <a:endParaRPr lang="en-US" sz="2400" b="1" dirty="0"/>
          </a:p>
        </p:txBody>
      </p:sp>
      <p:sp>
        <p:nvSpPr>
          <p:cNvPr id="6" name="Rectangle 5"/>
          <p:cNvSpPr/>
          <p:nvPr userDrawn="1"/>
        </p:nvSpPr>
        <p:spPr>
          <a:xfrm>
            <a:off x="5868144" y="1844825"/>
            <a:ext cx="504056" cy="1569660"/>
          </a:xfrm>
          <a:prstGeom prst="rect">
            <a:avLst/>
          </a:prstGeom>
        </p:spPr>
        <p:txBody>
          <a:bodyPr wrap="square">
            <a:spAutoFit/>
          </a:bodyPr>
          <a:lstStyle/>
          <a:p>
            <a:r>
              <a:rPr lang="en-GB" sz="9600" dirty="0">
                <a:solidFill>
                  <a:srgbClr val="0070C0"/>
                </a:solidFill>
              </a:rPr>
              <a:t>“</a:t>
            </a:r>
            <a:endParaRPr lang="en-US" sz="9600" dirty="0">
              <a:solidFill>
                <a:srgbClr val="0070C0"/>
              </a:solidFill>
            </a:endParaRPr>
          </a:p>
        </p:txBody>
      </p:sp>
      <p:sp>
        <p:nvSpPr>
          <p:cNvPr id="9" name="Picture Placeholder 7"/>
          <p:cNvSpPr>
            <a:spLocks noGrp="1"/>
          </p:cNvSpPr>
          <p:nvPr>
            <p:ph type="pic" sz="quarter" idx="13"/>
          </p:nvPr>
        </p:nvSpPr>
        <p:spPr>
          <a:xfrm>
            <a:off x="947738" y="908050"/>
            <a:ext cx="4344342" cy="5257800"/>
          </a:xfrm>
        </p:spPr>
        <p:txBody>
          <a:bodyPr/>
          <a:lstStyle/>
          <a:p>
            <a:r>
              <a:rPr lang="en-US" smtClean="0"/>
              <a:t>Click icon to add picture</a:t>
            </a:r>
            <a:endParaRPr lang="en-US"/>
          </a:p>
        </p:txBody>
      </p:sp>
    </p:spTree>
    <p:extLst>
      <p:ext uri="{BB962C8B-B14F-4D97-AF65-F5344CB8AC3E}">
        <p14:creationId xmlns:p14="http://schemas.microsoft.com/office/powerpoint/2010/main" val="181383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8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022"/>
        <p:cNvGrpSpPr/>
        <p:nvPr/>
      </p:nvGrpSpPr>
      <p:grpSpPr>
        <a:xfrm>
          <a:off x="0" y="0"/>
          <a:ext cx="0" cy="0"/>
          <a:chOff x="0" y="0"/>
          <a:chExt cx="0" cy="0"/>
        </a:xfrm>
      </p:grpSpPr>
      <p:sp>
        <p:nvSpPr>
          <p:cNvPr id="1198" name="Shape 1198"/>
          <p:cNvSpPr txBox="1">
            <a:spLocks noGrp="1"/>
          </p:cNvSpPr>
          <p:nvPr>
            <p:ph type="title"/>
          </p:nvPr>
        </p:nvSpPr>
        <p:spPr>
          <a:xfrm>
            <a:off x="1131750" y="830700"/>
            <a:ext cx="6880500" cy="777000"/>
          </a:xfrm>
          <a:prstGeom prst="rect">
            <a:avLst/>
          </a:prstGeom>
        </p:spPr>
        <p:txBody>
          <a:bodyPr spcFirstLastPara="1" wrap="square" lIns="91425" tIns="91425" rIns="91425" bIns="91425" anchor="b"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9" name="Shape 1199"/>
          <p:cNvSpPr txBox="1">
            <a:spLocks noGrp="1"/>
          </p:cNvSpPr>
          <p:nvPr>
            <p:ph type="body" idx="1"/>
          </p:nvPr>
        </p:nvSpPr>
        <p:spPr>
          <a:xfrm>
            <a:off x="977300" y="1705425"/>
            <a:ext cx="2296500" cy="47100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200" name="Shape 1200"/>
          <p:cNvSpPr txBox="1">
            <a:spLocks noGrp="1"/>
          </p:cNvSpPr>
          <p:nvPr>
            <p:ph type="body" idx="2"/>
          </p:nvPr>
        </p:nvSpPr>
        <p:spPr>
          <a:xfrm>
            <a:off x="3391603" y="1705425"/>
            <a:ext cx="2296500" cy="47100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201" name="Shape 1201"/>
          <p:cNvSpPr txBox="1">
            <a:spLocks noGrp="1"/>
          </p:cNvSpPr>
          <p:nvPr>
            <p:ph type="body" idx="3"/>
          </p:nvPr>
        </p:nvSpPr>
        <p:spPr>
          <a:xfrm>
            <a:off x="5805905" y="1705425"/>
            <a:ext cx="2296500" cy="47100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extLst>
      <p:ext uri="{BB962C8B-B14F-4D97-AF65-F5344CB8AC3E}">
        <p14:creationId xmlns:p14="http://schemas.microsoft.com/office/powerpoint/2010/main" val="2823727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with picture.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4"/>
          <p:cNvSpPr>
            <a:spLocks noGrp="1"/>
          </p:cNvSpPr>
          <p:nvPr>
            <p:ph type="title"/>
          </p:nvPr>
        </p:nvSpPr>
        <p:spPr>
          <a:xfrm>
            <a:off x="480386" y="3104696"/>
            <a:ext cx="8229600" cy="648072"/>
          </a:xfrm>
          <a:prstGeom prst="rect">
            <a:avLst/>
          </a:prstGeom>
        </p:spPr>
        <p:txBody>
          <a:bodyPr/>
          <a:lstStyle>
            <a:lvl1pPr>
              <a:defRPr sz="3200">
                <a:solidFill>
                  <a:schemeClr val="bg1"/>
                </a:solidFill>
              </a:defRPr>
            </a:lvl1pPr>
          </a:lstStyle>
          <a:p>
            <a:r>
              <a:rPr lang="en-US" smtClean="0"/>
              <a:t>Click to edit Master title style</a:t>
            </a:r>
            <a:endParaRPr lang="en-US" dirty="0"/>
          </a:p>
        </p:txBody>
      </p:sp>
      <p:sp>
        <p:nvSpPr>
          <p:cNvPr id="3" name="Subtitle 6"/>
          <p:cNvSpPr>
            <a:spLocks noGrp="1"/>
          </p:cNvSpPr>
          <p:nvPr>
            <p:ph type="subTitle" idx="10"/>
          </p:nvPr>
        </p:nvSpPr>
        <p:spPr>
          <a:xfrm>
            <a:off x="5977442" y="5949280"/>
            <a:ext cx="2736304" cy="504056"/>
          </a:xfrm>
          <a:prstGeom prst="rect">
            <a:avLst/>
          </a:prstGeom>
        </p:spPr>
        <p:txBody>
          <a:bodyPr/>
          <a:lstStyle>
            <a:lvl1pPr marL="0" indent="0" algn="r">
              <a:buNone/>
              <a:defRPr sz="1400">
                <a:solidFill>
                  <a:schemeClr val="accent6"/>
                </a:solidFill>
              </a:defRPr>
            </a:lvl1pPr>
          </a:lstStyle>
          <a:p>
            <a:r>
              <a:rPr lang="en-US" smtClean="0"/>
              <a:t>Click to edit Master subtitle style</a:t>
            </a:r>
            <a:endParaRPr lang="en-US" dirty="0"/>
          </a:p>
        </p:txBody>
      </p:sp>
      <p:grpSp>
        <p:nvGrpSpPr>
          <p:cNvPr id="5" name="Group 4"/>
          <p:cNvGrpSpPr/>
          <p:nvPr userDrawn="1"/>
        </p:nvGrpSpPr>
        <p:grpSpPr>
          <a:xfrm>
            <a:off x="5922062" y="116632"/>
            <a:ext cx="3168352" cy="720080"/>
            <a:chOff x="5922062" y="116632"/>
            <a:chExt cx="3168352" cy="720080"/>
          </a:xfrm>
        </p:grpSpPr>
        <p:sp>
          <p:nvSpPr>
            <p:cNvPr id="6" name="Rectangle 5"/>
            <p:cNvSpPr/>
            <p:nvPr userDrawn="1"/>
          </p:nvSpPr>
          <p:spPr>
            <a:xfrm>
              <a:off x="5922062" y="116632"/>
              <a:ext cx="316835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2896" t="17072" r="5727" b="16522"/>
            <a:stretch/>
          </p:blipFill>
          <p:spPr>
            <a:xfrm>
              <a:off x="7146198" y="170006"/>
              <a:ext cx="1818290" cy="666706"/>
            </a:xfrm>
            <a:prstGeom prst="rect">
              <a:avLst/>
            </a:prstGeom>
          </p:spPr>
        </p:pic>
      </p:grpSp>
    </p:spTree>
    <p:extLst>
      <p:ext uri="{BB962C8B-B14F-4D97-AF65-F5344CB8AC3E}">
        <p14:creationId xmlns:p14="http://schemas.microsoft.com/office/powerpoint/2010/main" val="96880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picture.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4"/>
          <p:cNvSpPr>
            <a:spLocks noGrp="1"/>
          </p:cNvSpPr>
          <p:nvPr>
            <p:ph type="title"/>
          </p:nvPr>
        </p:nvSpPr>
        <p:spPr>
          <a:xfrm>
            <a:off x="480386" y="3104696"/>
            <a:ext cx="8229600" cy="648072"/>
          </a:xfrm>
          <a:prstGeom prst="rect">
            <a:avLst/>
          </a:prstGeom>
        </p:spPr>
        <p:txBody>
          <a:bodyPr/>
          <a:lstStyle>
            <a:lvl1pPr>
              <a:defRPr sz="3200">
                <a:solidFill>
                  <a:schemeClr val="bg1"/>
                </a:solidFill>
              </a:defRPr>
            </a:lvl1pPr>
          </a:lstStyle>
          <a:p>
            <a:r>
              <a:rPr lang="en-US" smtClean="0"/>
              <a:t>Click to edit Master title style</a:t>
            </a:r>
            <a:endParaRPr lang="en-US" dirty="0"/>
          </a:p>
        </p:txBody>
      </p:sp>
      <p:sp>
        <p:nvSpPr>
          <p:cNvPr id="3" name="Subtitle 6"/>
          <p:cNvSpPr>
            <a:spLocks noGrp="1"/>
          </p:cNvSpPr>
          <p:nvPr>
            <p:ph type="subTitle" idx="10"/>
          </p:nvPr>
        </p:nvSpPr>
        <p:spPr>
          <a:xfrm>
            <a:off x="5977442" y="5949280"/>
            <a:ext cx="2736304" cy="504056"/>
          </a:xfrm>
          <a:prstGeom prst="rect">
            <a:avLst/>
          </a:prstGeom>
        </p:spPr>
        <p:txBody>
          <a:bodyPr/>
          <a:lstStyle>
            <a:lvl1pPr marL="0" indent="0" algn="r">
              <a:buNone/>
              <a:defRPr sz="1400">
                <a:solidFill>
                  <a:schemeClr val="accent6"/>
                </a:solidFill>
              </a:defRPr>
            </a:lvl1pPr>
          </a:lstStyle>
          <a:p>
            <a:r>
              <a:rPr lang="en-US" smtClean="0"/>
              <a:t>Click to edit Master subtitle style</a:t>
            </a:r>
            <a:endParaRPr lang="en-US" dirty="0"/>
          </a:p>
        </p:txBody>
      </p:sp>
      <p:grpSp>
        <p:nvGrpSpPr>
          <p:cNvPr id="5" name="Group 4"/>
          <p:cNvGrpSpPr/>
          <p:nvPr userDrawn="1"/>
        </p:nvGrpSpPr>
        <p:grpSpPr>
          <a:xfrm>
            <a:off x="5922062" y="116632"/>
            <a:ext cx="3168352" cy="720080"/>
            <a:chOff x="5922062" y="116632"/>
            <a:chExt cx="3168352" cy="720080"/>
          </a:xfrm>
        </p:grpSpPr>
        <p:sp>
          <p:nvSpPr>
            <p:cNvPr id="6" name="Rectangle 5"/>
            <p:cNvSpPr/>
            <p:nvPr userDrawn="1"/>
          </p:nvSpPr>
          <p:spPr>
            <a:xfrm>
              <a:off x="5922062" y="116632"/>
              <a:ext cx="316835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2896" t="17072" r="5727" b="16522"/>
            <a:stretch/>
          </p:blipFill>
          <p:spPr>
            <a:xfrm>
              <a:off x="7146198" y="170006"/>
              <a:ext cx="1818290" cy="666706"/>
            </a:xfrm>
            <a:prstGeom prst="rect">
              <a:avLst/>
            </a:prstGeom>
          </p:spPr>
        </p:pic>
      </p:grpSp>
    </p:spTree>
    <p:extLst>
      <p:ext uri="{BB962C8B-B14F-4D97-AF65-F5344CB8AC3E}">
        <p14:creationId xmlns:p14="http://schemas.microsoft.com/office/powerpoint/2010/main" val="97176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pictur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4"/>
          <p:cNvSpPr>
            <a:spLocks noGrp="1"/>
          </p:cNvSpPr>
          <p:nvPr>
            <p:ph type="title"/>
          </p:nvPr>
        </p:nvSpPr>
        <p:spPr>
          <a:xfrm>
            <a:off x="480386" y="3104696"/>
            <a:ext cx="8229600" cy="648072"/>
          </a:xfrm>
          <a:prstGeom prst="rect">
            <a:avLst/>
          </a:prstGeom>
        </p:spPr>
        <p:txBody>
          <a:bodyPr/>
          <a:lstStyle>
            <a:lvl1pPr>
              <a:defRPr sz="3200">
                <a:solidFill>
                  <a:schemeClr val="bg1"/>
                </a:solidFill>
              </a:defRPr>
            </a:lvl1pPr>
          </a:lstStyle>
          <a:p>
            <a:r>
              <a:rPr lang="en-US" smtClean="0"/>
              <a:t>Click to edit Master title style</a:t>
            </a:r>
            <a:endParaRPr lang="en-US" dirty="0"/>
          </a:p>
        </p:txBody>
      </p:sp>
      <p:sp>
        <p:nvSpPr>
          <p:cNvPr id="3" name="Subtitle 6"/>
          <p:cNvSpPr>
            <a:spLocks noGrp="1"/>
          </p:cNvSpPr>
          <p:nvPr>
            <p:ph type="subTitle" idx="10"/>
          </p:nvPr>
        </p:nvSpPr>
        <p:spPr>
          <a:xfrm>
            <a:off x="5977442" y="5949280"/>
            <a:ext cx="2736304" cy="504056"/>
          </a:xfrm>
          <a:prstGeom prst="rect">
            <a:avLst/>
          </a:prstGeom>
        </p:spPr>
        <p:txBody>
          <a:bodyPr/>
          <a:lstStyle>
            <a:lvl1pPr marL="0" indent="0" algn="r">
              <a:buNone/>
              <a:defRPr sz="1400">
                <a:solidFill>
                  <a:schemeClr val="accent6"/>
                </a:solidFill>
              </a:defRPr>
            </a:lvl1pPr>
          </a:lstStyle>
          <a:p>
            <a:r>
              <a:rPr lang="en-US" smtClean="0"/>
              <a:t>Click to edit Master subtitle style</a:t>
            </a:r>
            <a:endParaRPr lang="en-US" dirty="0"/>
          </a:p>
        </p:txBody>
      </p:sp>
      <p:grpSp>
        <p:nvGrpSpPr>
          <p:cNvPr id="5" name="Group 4"/>
          <p:cNvGrpSpPr/>
          <p:nvPr userDrawn="1"/>
        </p:nvGrpSpPr>
        <p:grpSpPr>
          <a:xfrm>
            <a:off x="5922062" y="116632"/>
            <a:ext cx="3168352" cy="720080"/>
            <a:chOff x="5922062" y="116632"/>
            <a:chExt cx="3168352" cy="720080"/>
          </a:xfrm>
        </p:grpSpPr>
        <p:sp>
          <p:nvSpPr>
            <p:cNvPr id="6" name="Rectangle 5"/>
            <p:cNvSpPr/>
            <p:nvPr userDrawn="1"/>
          </p:nvSpPr>
          <p:spPr>
            <a:xfrm>
              <a:off x="5922062" y="116632"/>
              <a:ext cx="316835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2896" t="17072" r="5727" b="16522"/>
            <a:stretch/>
          </p:blipFill>
          <p:spPr>
            <a:xfrm>
              <a:off x="7146198" y="170006"/>
              <a:ext cx="1818290" cy="666706"/>
            </a:xfrm>
            <a:prstGeom prst="rect">
              <a:avLst/>
            </a:prstGeom>
          </p:spPr>
        </p:pic>
      </p:grpSp>
    </p:spTree>
    <p:extLst>
      <p:ext uri="{BB962C8B-B14F-4D97-AF65-F5344CB8AC3E}">
        <p14:creationId xmlns:p14="http://schemas.microsoft.com/office/powerpoint/2010/main" val="312322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with pictur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4"/>
          <p:cNvSpPr>
            <a:spLocks noGrp="1"/>
          </p:cNvSpPr>
          <p:nvPr>
            <p:ph type="title"/>
          </p:nvPr>
        </p:nvSpPr>
        <p:spPr>
          <a:xfrm>
            <a:off x="480386" y="3104696"/>
            <a:ext cx="8229600" cy="648072"/>
          </a:xfrm>
          <a:prstGeom prst="rect">
            <a:avLst/>
          </a:prstGeom>
        </p:spPr>
        <p:txBody>
          <a:bodyPr/>
          <a:lstStyle>
            <a:lvl1pPr>
              <a:defRPr sz="3200">
                <a:solidFill>
                  <a:schemeClr val="bg1"/>
                </a:solidFill>
              </a:defRPr>
            </a:lvl1pPr>
          </a:lstStyle>
          <a:p>
            <a:r>
              <a:rPr lang="en-US" smtClean="0"/>
              <a:t>Click to edit Master title style</a:t>
            </a:r>
            <a:endParaRPr lang="en-US" dirty="0"/>
          </a:p>
        </p:txBody>
      </p:sp>
      <p:sp>
        <p:nvSpPr>
          <p:cNvPr id="3" name="Subtitle 6"/>
          <p:cNvSpPr>
            <a:spLocks noGrp="1"/>
          </p:cNvSpPr>
          <p:nvPr>
            <p:ph type="subTitle" idx="10"/>
          </p:nvPr>
        </p:nvSpPr>
        <p:spPr>
          <a:xfrm>
            <a:off x="5977442" y="5949280"/>
            <a:ext cx="2736304" cy="504056"/>
          </a:xfrm>
          <a:prstGeom prst="rect">
            <a:avLst/>
          </a:prstGeom>
        </p:spPr>
        <p:txBody>
          <a:bodyPr/>
          <a:lstStyle>
            <a:lvl1pPr marL="0" indent="0" algn="r">
              <a:buNone/>
              <a:defRPr sz="1400">
                <a:solidFill>
                  <a:schemeClr val="accent6"/>
                </a:solidFill>
              </a:defRPr>
            </a:lvl1pPr>
          </a:lstStyle>
          <a:p>
            <a:r>
              <a:rPr lang="en-US" smtClean="0"/>
              <a:t>Click to edit Master subtitle style</a:t>
            </a:r>
            <a:endParaRPr lang="en-US" dirty="0"/>
          </a:p>
        </p:txBody>
      </p:sp>
      <p:grpSp>
        <p:nvGrpSpPr>
          <p:cNvPr id="5" name="Group 4"/>
          <p:cNvGrpSpPr/>
          <p:nvPr userDrawn="1"/>
        </p:nvGrpSpPr>
        <p:grpSpPr>
          <a:xfrm>
            <a:off x="5922062" y="116632"/>
            <a:ext cx="3168352" cy="720080"/>
            <a:chOff x="5922062" y="116632"/>
            <a:chExt cx="3168352" cy="720080"/>
          </a:xfrm>
        </p:grpSpPr>
        <p:sp>
          <p:nvSpPr>
            <p:cNvPr id="6" name="Rectangle 5"/>
            <p:cNvSpPr/>
            <p:nvPr userDrawn="1"/>
          </p:nvSpPr>
          <p:spPr>
            <a:xfrm>
              <a:off x="5922062" y="116632"/>
              <a:ext cx="316835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2896" t="17072" r="5727" b="16522"/>
            <a:stretch/>
          </p:blipFill>
          <p:spPr>
            <a:xfrm>
              <a:off x="7146198" y="170006"/>
              <a:ext cx="1818290" cy="666706"/>
            </a:xfrm>
            <a:prstGeom prst="rect">
              <a:avLst/>
            </a:prstGeom>
          </p:spPr>
        </p:pic>
      </p:grpSp>
    </p:spTree>
    <p:extLst>
      <p:ext uri="{BB962C8B-B14F-4D97-AF65-F5344CB8AC3E}">
        <p14:creationId xmlns:p14="http://schemas.microsoft.com/office/powerpoint/2010/main" val="106831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with pictur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4"/>
          <p:cNvSpPr>
            <a:spLocks noGrp="1"/>
          </p:cNvSpPr>
          <p:nvPr>
            <p:ph type="title"/>
          </p:nvPr>
        </p:nvSpPr>
        <p:spPr>
          <a:xfrm>
            <a:off x="480386" y="3104696"/>
            <a:ext cx="8229600" cy="648072"/>
          </a:xfrm>
          <a:prstGeom prst="rect">
            <a:avLst/>
          </a:prstGeom>
        </p:spPr>
        <p:txBody>
          <a:bodyPr/>
          <a:lstStyle>
            <a:lvl1pPr>
              <a:defRPr sz="3200">
                <a:solidFill>
                  <a:schemeClr val="bg1"/>
                </a:solidFill>
              </a:defRPr>
            </a:lvl1pPr>
          </a:lstStyle>
          <a:p>
            <a:r>
              <a:rPr lang="en-US" smtClean="0"/>
              <a:t>Click to edit Master title style</a:t>
            </a:r>
            <a:endParaRPr lang="en-US" dirty="0"/>
          </a:p>
        </p:txBody>
      </p:sp>
      <p:sp>
        <p:nvSpPr>
          <p:cNvPr id="3" name="Subtitle 6"/>
          <p:cNvSpPr>
            <a:spLocks noGrp="1"/>
          </p:cNvSpPr>
          <p:nvPr>
            <p:ph type="subTitle" idx="10"/>
          </p:nvPr>
        </p:nvSpPr>
        <p:spPr>
          <a:xfrm>
            <a:off x="5977442" y="5949280"/>
            <a:ext cx="2736304" cy="504056"/>
          </a:xfrm>
          <a:prstGeom prst="rect">
            <a:avLst/>
          </a:prstGeom>
        </p:spPr>
        <p:txBody>
          <a:bodyPr/>
          <a:lstStyle>
            <a:lvl1pPr marL="0" indent="0" algn="r">
              <a:buNone/>
              <a:defRPr sz="1400">
                <a:solidFill>
                  <a:schemeClr val="accent6"/>
                </a:solidFill>
              </a:defRPr>
            </a:lvl1pPr>
          </a:lstStyle>
          <a:p>
            <a:r>
              <a:rPr lang="en-US" smtClean="0"/>
              <a:t>Click to edit Master subtitle style</a:t>
            </a:r>
            <a:endParaRPr lang="en-US" dirty="0"/>
          </a:p>
        </p:txBody>
      </p:sp>
      <p:grpSp>
        <p:nvGrpSpPr>
          <p:cNvPr id="5" name="Group 4"/>
          <p:cNvGrpSpPr/>
          <p:nvPr userDrawn="1"/>
        </p:nvGrpSpPr>
        <p:grpSpPr>
          <a:xfrm>
            <a:off x="5922062" y="116632"/>
            <a:ext cx="3168352" cy="720080"/>
            <a:chOff x="5922062" y="116632"/>
            <a:chExt cx="3168352" cy="720080"/>
          </a:xfrm>
        </p:grpSpPr>
        <p:sp>
          <p:nvSpPr>
            <p:cNvPr id="6" name="Rectangle 5"/>
            <p:cNvSpPr/>
            <p:nvPr userDrawn="1"/>
          </p:nvSpPr>
          <p:spPr>
            <a:xfrm>
              <a:off x="5922062" y="116632"/>
              <a:ext cx="316835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2896" t="17072" r="5727" b="16522"/>
            <a:stretch/>
          </p:blipFill>
          <p:spPr>
            <a:xfrm>
              <a:off x="7146198" y="170006"/>
              <a:ext cx="1818290" cy="666706"/>
            </a:xfrm>
            <a:prstGeom prst="rect">
              <a:avLst/>
            </a:prstGeom>
          </p:spPr>
        </p:pic>
      </p:grpSp>
    </p:spTree>
    <p:extLst>
      <p:ext uri="{BB962C8B-B14F-4D97-AF65-F5344CB8AC3E}">
        <p14:creationId xmlns:p14="http://schemas.microsoft.com/office/powerpoint/2010/main" val="131351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with pictur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4"/>
          <p:cNvSpPr>
            <a:spLocks noGrp="1"/>
          </p:cNvSpPr>
          <p:nvPr>
            <p:ph type="title"/>
          </p:nvPr>
        </p:nvSpPr>
        <p:spPr>
          <a:xfrm>
            <a:off x="480386" y="3104696"/>
            <a:ext cx="8229600" cy="648072"/>
          </a:xfrm>
          <a:prstGeom prst="rect">
            <a:avLst/>
          </a:prstGeom>
        </p:spPr>
        <p:txBody>
          <a:bodyPr/>
          <a:lstStyle>
            <a:lvl1pPr>
              <a:defRPr sz="3200">
                <a:solidFill>
                  <a:schemeClr val="bg1"/>
                </a:solidFill>
              </a:defRPr>
            </a:lvl1pPr>
          </a:lstStyle>
          <a:p>
            <a:r>
              <a:rPr lang="en-US" smtClean="0"/>
              <a:t>Click to edit Master title style</a:t>
            </a:r>
            <a:endParaRPr lang="en-US" dirty="0"/>
          </a:p>
        </p:txBody>
      </p:sp>
      <p:sp>
        <p:nvSpPr>
          <p:cNvPr id="3" name="Subtitle 6"/>
          <p:cNvSpPr>
            <a:spLocks noGrp="1"/>
          </p:cNvSpPr>
          <p:nvPr>
            <p:ph type="subTitle" idx="10"/>
          </p:nvPr>
        </p:nvSpPr>
        <p:spPr>
          <a:xfrm>
            <a:off x="5977442" y="5949280"/>
            <a:ext cx="2736304" cy="504056"/>
          </a:xfrm>
          <a:prstGeom prst="rect">
            <a:avLst/>
          </a:prstGeom>
        </p:spPr>
        <p:txBody>
          <a:bodyPr/>
          <a:lstStyle>
            <a:lvl1pPr marL="0" indent="0" algn="r">
              <a:buNone/>
              <a:defRPr sz="1400">
                <a:solidFill>
                  <a:schemeClr val="accent6"/>
                </a:solidFill>
              </a:defRPr>
            </a:lvl1pPr>
          </a:lstStyle>
          <a:p>
            <a:r>
              <a:rPr lang="en-US" smtClean="0"/>
              <a:t>Click to edit Master subtitle style</a:t>
            </a:r>
            <a:endParaRPr lang="en-US" dirty="0"/>
          </a:p>
        </p:txBody>
      </p:sp>
      <p:grpSp>
        <p:nvGrpSpPr>
          <p:cNvPr id="5" name="Group 4"/>
          <p:cNvGrpSpPr/>
          <p:nvPr userDrawn="1"/>
        </p:nvGrpSpPr>
        <p:grpSpPr>
          <a:xfrm>
            <a:off x="5922062" y="116632"/>
            <a:ext cx="3168352" cy="720080"/>
            <a:chOff x="5922062" y="116632"/>
            <a:chExt cx="3168352" cy="720080"/>
          </a:xfrm>
        </p:grpSpPr>
        <p:sp>
          <p:nvSpPr>
            <p:cNvPr id="6" name="Rectangle 5"/>
            <p:cNvSpPr/>
            <p:nvPr userDrawn="1"/>
          </p:nvSpPr>
          <p:spPr>
            <a:xfrm>
              <a:off x="5922062" y="116632"/>
              <a:ext cx="316835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2896" t="17072" r="5727" b="16522"/>
            <a:stretch/>
          </p:blipFill>
          <p:spPr>
            <a:xfrm>
              <a:off x="7146198" y="170006"/>
              <a:ext cx="1818290" cy="666706"/>
            </a:xfrm>
            <a:prstGeom prst="rect">
              <a:avLst/>
            </a:prstGeom>
          </p:spPr>
        </p:pic>
      </p:grpSp>
    </p:spTree>
    <p:extLst>
      <p:ext uri="{BB962C8B-B14F-4D97-AF65-F5344CB8AC3E}">
        <p14:creationId xmlns:p14="http://schemas.microsoft.com/office/powerpoint/2010/main" val="143477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9592" y="1124744"/>
            <a:ext cx="8229600" cy="765175"/>
          </a:xfrm>
          <a:prstGeom prst="rect">
            <a:avLst/>
          </a:prstGeom>
        </p:spPr>
        <p:txBody>
          <a:bodyPr/>
          <a:lstStyle>
            <a:lvl1pPr>
              <a:defRPr>
                <a:solidFill>
                  <a:srgbClr val="0070C0"/>
                </a:solidFill>
              </a:defRPr>
            </a:lvl1pPr>
          </a:lstStyle>
          <a:p>
            <a:r>
              <a:rPr lang="en-US" noProof="0" smtClean="0"/>
              <a:t>Click to edit Master title style</a:t>
            </a:r>
            <a:endParaRPr lang="en-GB" noProof="0" dirty="0"/>
          </a:p>
        </p:txBody>
      </p:sp>
      <p:sp>
        <p:nvSpPr>
          <p:cNvPr id="8" name="Subtitle 2"/>
          <p:cNvSpPr>
            <a:spLocks noGrp="1"/>
          </p:cNvSpPr>
          <p:nvPr>
            <p:ph type="subTitle" idx="1"/>
          </p:nvPr>
        </p:nvSpPr>
        <p:spPr>
          <a:xfrm>
            <a:off x="899592" y="2132856"/>
            <a:ext cx="7740000" cy="2160240"/>
          </a:xfrm>
          <a:prstGeom prst="rect">
            <a:avLst/>
          </a:prstGeom>
        </p:spPr>
        <p:txBody>
          <a:bodyPr/>
          <a:lstStyle>
            <a:lvl1pPr marL="0" indent="0" algn="l">
              <a:lnSpc>
                <a:spcPct val="120000"/>
              </a:lnSpc>
              <a:spcBef>
                <a:spcPts val="0"/>
              </a:spcBef>
              <a:buNone/>
              <a:defRPr sz="2400">
                <a:solidFill>
                  <a:srgbClr val="333333"/>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smtClean="0"/>
              <a:t>Click to edit Master subtitle style</a:t>
            </a:r>
            <a:endParaRPr lang="en-GB" noProof="0" dirty="0"/>
          </a:p>
        </p:txBody>
      </p:sp>
      <p:sp>
        <p:nvSpPr>
          <p:cNvPr id="11" name="Text Placeholder 9"/>
          <p:cNvSpPr>
            <a:spLocks noGrp="1"/>
          </p:cNvSpPr>
          <p:nvPr>
            <p:ph type="body" sz="quarter" idx="10"/>
          </p:nvPr>
        </p:nvSpPr>
        <p:spPr>
          <a:xfrm>
            <a:off x="891582" y="4409949"/>
            <a:ext cx="7747155" cy="431977"/>
          </a:xfrm>
          <a:prstGeom prst="rect">
            <a:avLst/>
          </a:prstGeom>
        </p:spPr>
        <p:txBody>
          <a:bodyPr/>
          <a:lstStyle>
            <a:lvl1pPr marL="0" indent="0">
              <a:buNone/>
              <a:defRPr sz="2400">
                <a:solidFill>
                  <a:srgbClr val="333333"/>
                </a:solidFill>
              </a:defRPr>
            </a:lvl1pPr>
          </a:lstStyle>
          <a:p>
            <a:pPr lvl="0"/>
            <a:r>
              <a:rPr lang="en-US" noProof="0" smtClean="0"/>
              <a:t>Click to edit Master text styles</a:t>
            </a:r>
          </a:p>
        </p:txBody>
      </p:sp>
    </p:spTree>
    <p:extLst>
      <p:ext uri="{BB962C8B-B14F-4D97-AF65-F5344CB8AC3E}">
        <p14:creationId xmlns:p14="http://schemas.microsoft.com/office/powerpoint/2010/main" val="374750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pic>
        <p:nvPicPr>
          <p:cNvPr id="3" name="Picture 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96552" y="1093598"/>
            <a:ext cx="1066800" cy="810768"/>
          </a:xfrm>
          <a:prstGeom prst="rect">
            <a:avLst/>
          </a:prstGeom>
        </p:spPr>
      </p:pic>
      <p:sp>
        <p:nvSpPr>
          <p:cNvPr id="10" name="Rectangle 2"/>
          <p:cNvSpPr>
            <a:spLocks noGrp="1" noChangeArrowheads="1"/>
          </p:cNvSpPr>
          <p:nvPr>
            <p:ph type="title"/>
          </p:nvPr>
        </p:nvSpPr>
        <p:spPr bwMode="auto">
          <a:xfrm>
            <a:off x="948237" y="1079502"/>
            <a:ext cx="7872235" cy="765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noProof="0" smtClean="0"/>
              <a:t>Click to edit Master title style</a:t>
            </a:r>
            <a:endParaRPr lang="en-GB" noProof="0" dirty="0" smtClean="0"/>
          </a:p>
        </p:txBody>
      </p:sp>
      <p:sp>
        <p:nvSpPr>
          <p:cNvPr id="11" name="Rectangle 3"/>
          <p:cNvSpPr>
            <a:spLocks noGrp="1" noChangeArrowheads="1"/>
          </p:cNvSpPr>
          <p:nvPr>
            <p:ph type="body" idx="1"/>
          </p:nvPr>
        </p:nvSpPr>
        <p:spPr bwMode="auto">
          <a:xfrm>
            <a:off x="948237" y="1978025"/>
            <a:ext cx="7872235" cy="431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GB" noProof="0" dirty="0" smtClean="0"/>
          </a:p>
        </p:txBody>
      </p:sp>
      <p:grpSp>
        <p:nvGrpSpPr>
          <p:cNvPr id="8" name="Group 7"/>
          <p:cNvGrpSpPr/>
          <p:nvPr/>
        </p:nvGrpSpPr>
        <p:grpSpPr>
          <a:xfrm>
            <a:off x="5922062" y="116632"/>
            <a:ext cx="3168352" cy="720080"/>
            <a:chOff x="5922062" y="116632"/>
            <a:chExt cx="3168352" cy="720080"/>
          </a:xfrm>
        </p:grpSpPr>
        <p:sp>
          <p:nvSpPr>
            <p:cNvPr id="9" name="Rectangle 8"/>
            <p:cNvSpPr/>
            <p:nvPr userDrawn="1"/>
          </p:nvSpPr>
          <p:spPr>
            <a:xfrm>
              <a:off x="5922062" y="116632"/>
              <a:ext cx="316835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pic>
          <p:nvPicPr>
            <p:cNvPr id="14" name="Picture 13"/>
            <p:cNvPicPr>
              <a:picLocks noChangeAspect="1"/>
            </p:cNvPicPr>
            <p:nvPr userDrawn="1"/>
          </p:nvPicPr>
          <p:blipFill rotWithShape="1">
            <a:blip r:embed="rId26" cstate="print">
              <a:extLst>
                <a:ext uri="{28A0092B-C50C-407E-A947-70E740481C1C}">
                  <a14:useLocalDpi xmlns:a14="http://schemas.microsoft.com/office/drawing/2010/main" val="0"/>
                </a:ext>
              </a:extLst>
            </a:blip>
            <a:srcRect l="12896" t="17072" r="5727" b="16522"/>
            <a:stretch/>
          </p:blipFill>
          <p:spPr>
            <a:xfrm>
              <a:off x="7146198" y="170006"/>
              <a:ext cx="1818290" cy="666706"/>
            </a:xfrm>
            <a:prstGeom prst="rect">
              <a:avLst/>
            </a:prstGeom>
          </p:spPr>
        </p:pic>
      </p:grpSp>
      <p:pic>
        <p:nvPicPr>
          <p:cNvPr id="15" name="Picture 14" descr="Our-Values-Logo-Colour-Name.eps"/>
          <p:cNvPicPr>
            <a:picLocks noChangeAspect="1"/>
          </p:cNvPicPr>
          <p:nvPr/>
        </p:nvPicPr>
        <p:blipFill rotWithShape="1">
          <a:blip r:embed="rId27">
            <a:extLst>
              <a:ext uri="{28A0092B-C50C-407E-A947-70E740481C1C}">
                <a14:useLocalDpi xmlns:a14="http://schemas.microsoft.com/office/drawing/2010/main" val="0"/>
              </a:ext>
            </a:extLst>
          </a:blip>
          <a:srcRect l="11928" t="19999"/>
          <a:stretch/>
        </p:blipFill>
        <p:spPr>
          <a:xfrm>
            <a:off x="827584" y="6453336"/>
            <a:ext cx="6696744" cy="28836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757" r:id="rId2"/>
    <p:sldLayoutId id="2147483762" r:id="rId3"/>
    <p:sldLayoutId id="2147483759" r:id="rId4"/>
    <p:sldLayoutId id="2147483758" r:id="rId5"/>
    <p:sldLayoutId id="2147483760" r:id="rId6"/>
    <p:sldLayoutId id="2147483763" r:id="rId7"/>
    <p:sldLayoutId id="2147483764" r:id="rId8"/>
    <p:sldLayoutId id="2147483664" r:id="rId9"/>
    <p:sldLayoutId id="2147483706" r:id="rId10"/>
    <p:sldLayoutId id="2147483707" r:id="rId11"/>
    <p:sldLayoutId id="2147483649" r:id="rId12"/>
    <p:sldLayoutId id="2147483663" r:id="rId13"/>
    <p:sldLayoutId id="2147483750" r:id="rId14"/>
    <p:sldLayoutId id="2147483667" r:id="rId15"/>
    <p:sldLayoutId id="2147483753" r:id="rId16"/>
    <p:sldLayoutId id="2147483672" r:id="rId17"/>
    <p:sldLayoutId id="2147483747" r:id="rId18"/>
    <p:sldLayoutId id="2147483669" r:id="rId19"/>
    <p:sldLayoutId id="2147483761" r:id="rId20"/>
    <p:sldLayoutId id="2147483665" r:id="rId21"/>
    <p:sldLayoutId id="2147483765" r:id="rId2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dt="0"/>
  <p:txStyles>
    <p:titleStyle>
      <a:lvl1pPr algn="l" rtl="0" eaLnBrk="1" fontAlgn="base" hangingPunct="1">
        <a:spcBef>
          <a:spcPct val="0"/>
        </a:spcBef>
        <a:spcAft>
          <a:spcPct val="0"/>
        </a:spcAft>
        <a:defRPr sz="3200" b="1" i="0">
          <a:solidFill>
            <a:srgbClr val="0070C0"/>
          </a:solidFill>
          <a:latin typeface="+mj-lt"/>
          <a:ea typeface="+mj-ea"/>
          <a:cs typeface="+mj-cs"/>
        </a:defRPr>
      </a:lvl1pPr>
      <a:lvl2pPr algn="l" rtl="0" eaLnBrk="1" fontAlgn="base" hangingPunct="1">
        <a:spcBef>
          <a:spcPct val="0"/>
        </a:spcBef>
        <a:spcAft>
          <a:spcPct val="0"/>
        </a:spcAft>
        <a:defRPr sz="3600">
          <a:solidFill>
            <a:schemeClr val="bg1"/>
          </a:solidFill>
          <a:latin typeface="Trebuchet MS" pitchFamily="34" charset="0"/>
        </a:defRPr>
      </a:lvl2pPr>
      <a:lvl3pPr algn="l" rtl="0" eaLnBrk="1" fontAlgn="base" hangingPunct="1">
        <a:spcBef>
          <a:spcPct val="0"/>
        </a:spcBef>
        <a:spcAft>
          <a:spcPct val="0"/>
        </a:spcAft>
        <a:defRPr sz="3600">
          <a:solidFill>
            <a:schemeClr val="bg1"/>
          </a:solidFill>
          <a:latin typeface="Trebuchet MS" pitchFamily="34" charset="0"/>
        </a:defRPr>
      </a:lvl3pPr>
      <a:lvl4pPr algn="l" rtl="0" eaLnBrk="1" fontAlgn="base" hangingPunct="1">
        <a:spcBef>
          <a:spcPct val="0"/>
        </a:spcBef>
        <a:spcAft>
          <a:spcPct val="0"/>
        </a:spcAft>
        <a:defRPr sz="3600">
          <a:solidFill>
            <a:schemeClr val="bg1"/>
          </a:solidFill>
          <a:latin typeface="Trebuchet MS" pitchFamily="34" charset="0"/>
        </a:defRPr>
      </a:lvl4pPr>
      <a:lvl5pPr algn="l" rtl="0" eaLnBrk="1" fontAlgn="base" hangingPunct="1">
        <a:spcBef>
          <a:spcPct val="0"/>
        </a:spcBef>
        <a:spcAft>
          <a:spcPct val="0"/>
        </a:spcAft>
        <a:defRPr sz="3600">
          <a:solidFill>
            <a:schemeClr val="bg1"/>
          </a:solidFill>
          <a:latin typeface="Trebuchet MS" pitchFamily="34" charset="0"/>
        </a:defRPr>
      </a:lvl5pPr>
      <a:lvl6pPr marL="457200" algn="l" rtl="0" eaLnBrk="1" fontAlgn="base" hangingPunct="1">
        <a:spcBef>
          <a:spcPct val="0"/>
        </a:spcBef>
        <a:spcAft>
          <a:spcPct val="0"/>
        </a:spcAft>
        <a:defRPr sz="3600">
          <a:solidFill>
            <a:schemeClr val="bg1"/>
          </a:solidFill>
          <a:latin typeface="Trebuchet MS" pitchFamily="34" charset="0"/>
        </a:defRPr>
      </a:lvl6pPr>
      <a:lvl7pPr marL="914400" algn="l" rtl="0" eaLnBrk="1" fontAlgn="base" hangingPunct="1">
        <a:spcBef>
          <a:spcPct val="0"/>
        </a:spcBef>
        <a:spcAft>
          <a:spcPct val="0"/>
        </a:spcAft>
        <a:defRPr sz="3600">
          <a:solidFill>
            <a:schemeClr val="bg1"/>
          </a:solidFill>
          <a:latin typeface="Trebuchet MS" pitchFamily="34" charset="0"/>
        </a:defRPr>
      </a:lvl7pPr>
      <a:lvl8pPr marL="1371600" algn="l" rtl="0" eaLnBrk="1" fontAlgn="base" hangingPunct="1">
        <a:spcBef>
          <a:spcPct val="0"/>
        </a:spcBef>
        <a:spcAft>
          <a:spcPct val="0"/>
        </a:spcAft>
        <a:defRPr sz="3600">
          <a:solidFill>
            <a:schemeClr val="bg1"/>
          </a:solidFill>
          <a:latin typeface="Trebuchet MS" pitchFamily="34" charset="0"/>
        </a:defRPr>
      </a:lvl8pPr>
      <a:lvl9pPr marL="1828800" algn="l" rtl="0" eaLnBrk="1" fontAlgn="base" hangingPunct="1">
        <a:spcBef>
          <a:spcPct val="0"/>
        </a:spcBef>
        <a:spcAft>
          <a:spcPct val="0"/>
        </a:spcAft>
        <a:defRPr sz="3600">
          <a:solidFill>
            <a:schemeClr val="bg1"/>
          </a:solidFill>
          <a:latin typeface="Trebuchet MS" pitchFamily="34" charset="0"/>
        </a:defRPr>
      </a:lvl9pPr>
    </p:titleStyle>
    <p:bodyStyle>
      <a:lvl1pPr marL="0" indent="0" algn="l" rtl="0" eaLnBrk="1" fontAlgn="base" hangingPunct="1">
        <a:spcBef>
          <a:spcPct val="20000"/>
        </a:spcBef>
        <a:spcAft>
          <a:spcPct val="0"/>
        </a:spcAft>
        <a:buClr>
          <a:schemeClr val="tx1"/>
        </a:buClr>
        <a:buFont typeface="Trebuchet MS" pitchFamily="34" charset="0"/>
        <a:buNone/>
        <a:defRPr sz="2000">
          <a:solidFill>
            <a:srgbClr val="333333"/>
          </a:solidFill>
          <a:latin typeface="+mn-lt"/>
          <a:ea typeface="+mn-ea"/>
          <a:cs typeface="+mn-cs"/>
        </a:defRPr>
      </a:lvl1pPr>
      <a:lvl2pPr marL="457200" indent="0" algn="l" rtl="0" eaLnBrk="1" fontAlgn="base" hangingPunct="1">
        <a:spcBef>
          <a:spcPct val="20000"/>
        </a:spcBef>
        <a:spcAft>
          <a:spcPct val="0"/>
        </a:spcAft>
        <a:buClr>
          <a:schemeClr val="tx1"/>
        </a:buClr>
        <a:buNone/>
        <a:defRPr sz="1800">
          <a:solidFill>
            <a:srgbClr val="333333"/>
          </a:solidFill>
          <a:latin typeface="+mn-lt"/>
        </a:defRPr>
      </a:lvl2pPr>
      <a:lvl3pPr marL="914400" indent="0" algn="l" rtl="0" eaLnBrk="1" fontAlgn="base" hangingPunct="1">
        <a:spcBef>
          <a:spcPct val="20000"/>
        </a:spcBef>
        <a:spcAft>
          <a:spcPct val="0"/>
        </a:spcAft>
        <a:buClr>
          <a:schemeClr val="tx1"/>
        </a:buClr>
        <a:buNone/>
        <a:defRPr sz="1800">
          <a:solidFill>
            <a:srgbClr val="333333"/>
          </a:solidFill>
          <a:latin typeface="+mn-lt"/>
        </a:defRPr>
      </a:lvl3pPr>
      <a:lvl4pPr marL="1371600" indent="0" algn="l" rtl="0" eaLnBrk="1" fontAlgn="base" hangingPunct="1">
        <a:spcBef>
          <a:spcPct val="20000"/>
        </a:spcBef>
        <a:spcAft>
          <a:spcPct val="0"/>
        </a:spcAft>
        <a:buClr>
          <a:schemeClr val="tx1"/>
        </a:buClr>
        <a:buNone/>
        <a:defRPr sz="1800">
          <a:solidFill>
            <a:srgbClr val="333333"/>
          </a:solidFill>
          <a:latin typeface="+mn-lt"/>
        </a:defRPr>
      </a:lvl4pPr>
      <a:lvl5pPr marL="1828800" indent="0" algn="l" rtl="0" eaLnBrk="1" fontAlgn="base" hangingPunct="1">
        <a:spcBef>
          <a:spcPct val="20000"/>
        </a:spcBef>
        <a:spcAft>
          <a:spcPct val="0"/>
        </a:spcAft>
        <a:buClr>
          <a:schemeClr val="tx1"/>
        </a:buClr>
        <a:buNone/>
        <a:defRPr sz="1800">
          <a:solidFill>
            <a:srgbClr val="333333"/>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docid=F01Ft_ThhHIjaM&amp;tbnid=MuP1C3aGiVA5PM:&amp;ved=0CAUQjRw&amp;url=http://www.pamsclipart.com/clipart_images/mo_character_playing_detective_0515-1012-2101-5752.html&amp;ei=EihzU-HnCOHK0QWf_YGwDw&amp;bvm=bv.66699033,d.d2k&amp;psig=AFQjCNFQF6HE3T1jL7ZBqwcZf8xHsH6cXQ&amp;ust=1400141920632053"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back to school after</a:t>
            </a:r>
            <a:br>
              <a:rPr lang="en-US" dirty="0" smtClean="0"/>
            </a:br>
            <a:r>
              <a:rPr lang="en-US" dirty="0" smtClean="0"/>
              <a:t>lockdown: Managing children’s</a:t>
            </a:r>
            <a:br>
              <a:rPr lang="en-US" dirty="0" smtClean="0"/>
            </a:br>
            <a:r>
              <a:rPr lang="en-US" dirty="0" smtClean="0"/>
              <a:t>worries</a:t>
            </a:r>
            <a:endParaRPr lang="en-US" dirty="0"/>
          </a:p>
        </p:txBody>
      </p:sp>
      <p:sp>
        <p:nvSpPr>
          <p:cNvPr id="3" name="Subtitle 2"/>
          <p:cNvSpPr>
            <a:spLocks noGrp="1"/>
          </p:cNvSpPr>
          <p:nvPr>
            <p:ph type="subTitle" idx="10"/>
          </p:nvPr>
        </p:nvSpPr>
        <p:spPr>
          <a:xfrm>
            <a:off x="5148064" y="5949280"/>
            <a:ext cx="3744416" cy="576064"/>
          </a:xfrm>
        </p:spPr>
        <p:txBody>
          <a:bodyPr/>
          <a:lstStyle/>
          <a:p>
            <a:pPr>
              <a:lnSpc>
                <a:spcPct val="110000"/>
              </a:lnSpc>
            </a:pPr>
            <a:endParaRPr lang="en-GB" dirty="0"/>
          </a:p>
        </p:txBody>
      </p:sp>
    </p:spTree>
    <p:extLst>
      <p:ext uri="{BB962C8B-B14F-4D97-AF65-F5344CB8AC3E}">
        <p14:creationId xmlns:p14="http://schemas.microsoft.com/office/powerpoint/2010/main" val="88649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906792" cy="765175"/>
          </a:xfrm>
        </p:spPr>
        <p:txBody>
          <a:bodyPr/>
          <a:lstStyle/>
          <a:p>
            <a:pPr algn="ctr"/>
            <a:r>
              <a:rPr lang="en-GB" dirty="0" smtClean="0"/>
              <a:t>Preparation</a:t>
            </a:r>
            <a:endParaRPr lang="en-GB" dirty="0"/>
          </a:p>
        </p:txBody>
      </p:sp>
      <p:pic>
        <p:nvPicPr>
          <p:cNvPr id="4" name="Picture 3" descr="http://www.pamsclipart.com/clipart_images/mo_character_playing_detective_0515-1012-2101-5752_SMU.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127776" y="1052736"/>
            <a:ext cx="2016224" cy="1713435"/>
          </a:xfrm>
          <a:prstGeom prst="rect">
            <a:avLst/>
          </a:prstGeom>
          <a:noFill/>
          <a:ln>
            <a:noFill/>
          </a:ln>
        </p:spPr>
      </p:pic>
      <p:sp>
        <p:nvSpPr>
          <p:cNvPr id="7" name="Rectangle 6"/>
          <p:cNvSpPr/>
          <p:nvPr/>
        </p:nvSpPr>
        <p:spPr>
          <a:xfrm>
            <a:off x="703696" y="908720"/>
            <a:ext cx="7612720" cy="5724644"/>
          </a:xfrm>
          <a:prstGeom prst="rect">
            <a:avLst/>
          </a:prstGeom>
        </p:spPr>
        <p:txBody>
          <a:bodyPr wrap="square">
            <a:spAutoFit/>
          </a:bodyPr>
          <a:lstStyle/>
          <a:p>
            <a:pPr marL="342900" indent="-342900" algn="ctr">
              <a:buAutoNum type="arabicPeriod"/>
            </a:pPr>
            <a:r>
              <a:rPr lang="en-US" dirty="0" smtClean="0">
                <a:solidFill>
                  <a:srgbClr val="0070C0"/>
                </a:solidFill>
              </a:rPr>
              <a:t>Worry checking</a:t>
            </a:r>
          </a:p>
          <a:p>
            <a:pPr algn="ctr"/>
            <a:r>
              <a:rPr lang="en-US" sz="1600" dirty="0"/>
              <a:t> </a:t>
            </a:r>
            <a:r>
              <a:rPr lang="en-US" sz="1600" dirty="0" smtClean="0"/>
              <a:t>How realistic is the worry?</a:t>
            </a:r>
            <a:endParaRPr lang="en-US" sz="1600" dirty="0" smtClean="0">
              <a:solidFill>
                <a:srgbClr val="0070C0"/>
              </a:solidFill>
            </a:endParaRPr>
          </a:p>
          <a:p>
            <a:pPr algn="ctr"/>
            <a:r>
              <a:rPr lang="en-US" sz="1600" dirty="0" smtClean="0"/>
              <a:t>What is the evidence FOR this worry?</a:t>
            </a:r>
          </a:p>
          <a:p>
            <a:pPr algn="ctr"/>
            <a:r>
              <a:rPr lang="en-US" sz="1600" dirty="0" smtClean="0"/>
              <a:t>What is the evidence AGAINST the worry?</a:t>
            </a:r>
          </a:p>
          <a:p>
            <a:pPr algn="ctr"/>
            <a:r>
              <a:rPr lang="en-US" sz="1600" dirty="0" smtClean="0"/>
              <a:t>Then, ask what they would say to a friend who had this worry?</a:t>
            </a:r>
          </a:p>
          <a:p>
            <a:pPr algn="ctr"/>
            <a:endParaRPr lang="en-US" sz="1600" dirty="0"/>
          </a:p>
          <a:p>
            <a:pPr algn="ctr"/>
            <a:r>
              <a:rPr lang="en-US" dirty="0" smtClean="0">
                <a:solidFill>
                  <a:srgbClr val="0070C0"/>
                </a:solidFill>
              </a:rPr>
              <a:t>2. How would you cope?</a:t>
            </a:r>
          </a:p>
          <a:p>
            <a:pPr algn="ctr"/>
            <a:r>
              <a:rPr lang="en-US" sz="1600" dirty="0" smtClean="0">
                <a:solidFill>
                  <a:schemeClr val="accent6">
                    <a:lumMod val="95000"/>
                    <a:lumOff val="5000"/>
                  </a:schemeClr>
                </a:solidFill>
              </a:rPr>
              <a:t>If the thought is realistic, help them think about what they would do to manage?</a:t>
            </a:r>
          </a:p>
          <a:p>
            <a:pPr algn="ctr"/>
            <a:endParaRPr lang="en-US" dirty="0">
              <a:solidFill>
                <a:srgbClr val="0070C0"/>
              </a:solidFill>
            </a:endParaRPr>
          </a:p>
          <a:p>
            <a:pPr algn="ctr"/>
            <a:r>
              <a:rPr lang="en-US" dirty="0">
                <a:solidFill>
                  <a:srgbClr val="0070C0"/>
                </a:solidFill>
              </a:rPr>
              <a:t>3</a:t>
            </a:r>
            <a:r>
              <a:rPr lang="en-US" dirty="0" smtClean="0">
                <a:solidFill>
                  <a:srgbClr val="0070C0"/>
                </a:solidFill>
              </a:rPr>
              <a:t>. Getting sleep back on track</a:t>
            </a:r>
          </a:p>
          <a:p>
            <a:pPr algn="ctr"/>
            <a:r>
              <a:rPr lang="en-US" sz="1600" dirty="0" smtClean="0"/>
              <a:t>After a long break from school, sleep routines and structure are important</a:t>
            </a:r>
          </a:p>
          <a:p>
            <a:pPr algn="ctr"/>
            <a:endParaRPr lang="en-US" sz="1600" dirty="0">
              <a:solidFill>
                <a:srgbClr val="0070C0"/>
              </a:solidFill>
            </a:endParaRPr>
          </a:p>
          <a:p>
            <a:pPr algn="ctr"/>
            <a:r>
              <a:rPr lang="en-US" dirty="0" smtClean="0">
                <a:solidFill>
                  <a:srgbClr val="0070C0"/>
                </a:solidFill>
              </a:rPr>
              <a:t>4. </a:t>
            </a:r>
            <a:r>
              <a:rPr lang="en-US" dirty="0" err="1" smtClean="0">
                <a:solidFill>
                  <a:srgbClr val="0070C0"/>
                </a:solidFill>
              </a:rPr>
              <a:t>Practising</a:t>
            </a:r>
            <a:r>
              <a:rPr lang="en-US" dirty="0" smtClean="0">
                <a:solidFill>
                  <a:srgbClr val="0070C0"/>
                </a:solidFill>
              </a:rPr>
              <a:t> practical steps</a:t>
            </a:r>
          </a:p>
          <a:p>
            <a:pPr algn="ctr"/>
            <a:r>
              <a:rPr lang="en-US" sz="1600" dirty="0">
                <a:solidFill>
                  <a:schemeClr val="accent6"/>
                </a:solidFill>
              </a:rPr>
              <a:t>G</a:t>
            </a:r>
            <a:r>
              <a:rPr lang="en-US" sz="1600" dirty="0" smtClean="0">
                <a:solidFill>
                  <a:schemeClr val="accent6"/>
                </a:solidFill>
              </a:rPr>
              <a:t>etting up and dressed in uniform</a:t>
            </a:r>
          </a:p>
          <a:p>
            <a:pPr algn="ctr"/>
            <a:r>
              <a:rPr lang="en-US" sz="1600" dirty="0" err="1" smtClean="0">
                <a:solidFill>
                  <a:schemeClr val="accent6"/>
                </a:solidFill>
              </a:rPr>
              <a:t>Practise</a:t>
            </a:r>
            <a:r>
              <a:rPr lang="en-US" sz="1600" dirty="0" smtClean="0">
                <a:solidFill>
                  <a:schemeClr val="accent6"/>
                </a:solidFill>
              </a:rPr>
              <a:t> the school walk / commute, see the school from the outside</a:t>
            </a:r>
          </a:p>
          <a:p>
            <a:pPr algn="ctr"/>
            <a:r>
              <a:rPr lang="en-US" sz="1600" dirty="0" smtClean="0">
                <a:solidFill>
                  <a:schemeClr val="accent6"/>
                </a:solidFill>
              </a:rPr>
              <a:t>Make links with the school if you feel you need more information about the new structure or the first days back</a:t>
            </a:r>
          </a:p>
          <a:p>
            <a:pPr algn="ctr"/>
            <a:endParaRPr lang="en-US" sz="1600" dirty="0">
              <a:solidFill>
                <a:schemeClr val="accent6"/>
              </a:solidFill>
            </a:endParaRPr>
          </a:p>
          <a:p>
            <a:pPr algn="ctr"/>
            <a:r>
              <a:rPr lang="en-US" dirty="0" smtClean="0">
                <a:solidFill>
                  <a:srgbClr val="0070C0"/>
                </a:solidFill>
              </a:rPr>
              <a:t>5. Stay calm and confident yourself</a:t>
            </a:r>
            <a:endParaRPr lang="en-US" dirty="0">
              <a:solidFill>
                <a:srgbClr val="0070C0"/>
              </a:solidFill>
            </a:endParaRPr>
          </a:p>
          <a:p>
            <a:pPr algn="ctr"/>
            <a:r>
              <a:rPr lang="en-US" sz="1600" dirty="0" smtClean="0">
                <a:solidFill>
                  <a:schemeClr val="accent6"/>
                </a:solidFill>
              </a:rPr>
              <a:t>Children take their cues from adults</a:t>
            </a:r>
          </a:p>
          <a:p>
            <a:pPr algn="ctr"/>
            <a:r>
              <a:rPr lang="en-US" sz="1600" dirty="0" smtClean="0">
                <a:solidFill>
                  <a:schemeClr val="accent6"/>
                </a:solidFill>
              </a:rPr>
              <a:t>Don’t let talk about school or the virus take over everything else</a:t>
            </a:r>
          </a:p>
          <a:p>
            <a:pPr algn="ctr"/>
            <a:endParaRPr lang="en-GB" dirty="0">
              <a:solidFill>
                <a:schemeClr val="accent6"/>
              </a:solidFill>
            </a:endParaRPr>
          </a:p>
        </p:txBody>
      </p:sp>
    </p:spTree>
    <p:extLst>
      <p:ext uri="{BB962C8B-B14F-4D97-AF65-F5344CB8AC3E}">
        <p14:creationId xmlns:p14="http://schemas.microsoft.com/office/powerpoint/2010/main" val="125875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Relaxation</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38" y="1916832"/>
            <a:ext cx="534352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225"/>
          <a:stretch/>
        </p:blipFill>
        <p:spPr bwMode="auto">
          <a:xfrm>
            <a:off x="1747520" y="4005064"/>
            <a:ext cx="5823068" cy="128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35380" y="5589239"/>
            <a:ext cx="4078361" cy="584775"/>
          </a:xfrm>
          <a:prstGeom prst="rect">
            <a:avLst/>
          </a:prstGeom>
        </p:spPr>
        <p:txBody>
          <a:bodyPr wrap="none">
            <a:spAutoFit/>
          </a:bodyPr>
          <a:lstStyle/>
          <a:p>
            <a:r>
              <a:rPr lang="en-US" sz="3200" b="1" dirty="0" smtClean="0">
                <a:solidFill>
                  <a:srgbClr val="0070C0"/>
                </a:solidFill>
              </a:rPr>
              <a:t>Breathing exercises</a:t>
            </a:r>
            <a:endParaRPr lang="en-GB" sz="3200" b="1" dirty="0">
              <a:solidFill>
                <a:srgbClr val="0070C0"/>
              </a:solidFill>
            </a:endParaRPr>
          </a:p>
        </p:txBody>
      </p:sp>
    </p:spTree>
    <p:extLst>
      <p:ext uri="{BB962C8B-B14F-4D97-AF65-F5344CB8AC3E}">
        <p14:creationId xmlns:p14="http://schemas.microsoft.com/office/powerpoint/2010/main" val="146256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Common parent responses to anxiety</a:t>
            </a:r>
            <a:endParaRPr lang="en-GB" sz="3600" dirty="0"/>
          </a:p>
        </p:txBody>
      </p:sp>
      <p:sp>
        <p:nvSpPr>
          <p:cNvPr id="3" name="Content Placeholder 2"/>
          <p:cNvSpPr>
            <a:spLocks noGrp="1"/>
          </p:cNvSpPr>
          <p:nvPr>
            <p:ph idx="1"/>
          </p:nvPr>
        </p:nvSpPr>
        <p:spPr/>
        <p:txBody>
          <a:bodyPr/>
          <a:lstStyle/>
          <a:p>
            <a:r>
              <a:rPr lang="en-US" dirty="0" smtClean="0">
                <a:solidFill>
                  <a:srgbClr val="0070C0"/>
                </a:solidFill>
              </a:rPr>
              <a:t>Being drawn into giving too much reassurance</a:t>
            </a:r>
          </a:p>
          <a:p>
            <a:pPr marL="342900" indent="-342900">
              <a:buFont typeface="Arial" panose="020B0604020202020204" pitchFamily="34" charset="0"/>
              <a:buChar char="•"/>
            </a:pPr>
            <a:r>
              <a:rPr lang="en-US" dirty="0" smtClean="0"/>
              <a:t>Children can become reliant on reassurance and depend on adults saying what’s ok to feel safe</a:t>
            </a:r>
          </a:p>
          <a:p>
            <a:pPr marL="800100" lvl="1" indent="-342900">
              <a:buFont typeface="Arial" panose="020B0604020202020204" pitchFamily="34" charset="0"/>
              <a:buChar char="•"/>
            </a:pPr>
            <a:r>
              <a:rPr lang="en-GB" sz="2000" dirty="0" smtClean="0">
                <a:latin typeface="Calibri" panose="020F0502020204030204" pitchFamily="34" charset="0"/>
              </a:rPr>
              <a:t>Ask </a:t>
            </a:r>
            <a:r>
              <a:rPr lang="en-GB" sz="2000" dirty="0">
                <a:latin typeface="Calibri" panose="020F0502020204030204" pitchFamily="34" charset="0"/>
              </a:rPr>
              <a:t>questions instead: </a:t>
            </a:r>
            <a:r>
              <a:rPr lang="en-GB" sz="2000" dirty="0" smtClean="0">
                <a:latin typeface="Calibri" panose="020F0502020204030204" pitchFamily="34" charset="0"/>
              </a:rPr>
              <a:t>try to help </a:t>
            </a:r>
            <a:r>
              <a:rPr lang="en-GB" sz="2000" dirty="0">
                <a:latin typeface="Calibri" panose="020F0502020204030204" pitchFamily="34" charset="0"/>
              </a:rPr>
              <a:t>your child work out whether their worry is realistic or </a:t>
            </a:r>
            <a:r>
              <a:rPr lang="en-GB" sz="2000" dirty="0" smtClean="0">
                <a:latin typeface="Calibri" panose="020F0502020204030204" pitchFamily="34" charset="0"/>
              </a:rPr>
              <a:t>not for themselves. </a:t>
            </a:r>
            <a:endParaRPr lang="en-US" sz="2000" dirty="0" smtClean="0">
              <a:latin typeface="Calibri" panose="020F0502020204030204" pitchFamily="34" charset="0"/>
            </a:endParaRPr>
          </a:p>
          <a:p>
            <a:r>
              <a:rPr lang="en-US" dirty="0" smtClean="0">
                <a:solidFill>
                  <a:srgbClr val="0070C0"/>
                </a:solidFill>
              </a:rPr>
              <a:t>Becoming over protective / colluding with avoidance</a:t>
            </a:r>
            <a:endParaRPr lang="en-US" dirty="0">
              <a:solidFill>
                <a:srgbClr val="0070C0"/>
              </a:solidFill>
            </a:endParaRPr>
          </a:p>
          <a:p>
            <a:pPr marL="342900" indent="-342900">
              <a:buFont typeface="Arial" panose="020B0604020202020204" pitchFamily="34" charset="0"/>
              <a:buChar char="•"/>
            </a:pPr>
            <a:r>
              <a:rPr lang="en-US" dirty="0" smtClean="0"/>
              <a:t>Stepping in to protect children from all their fears means they never get the chance to learn they can cope and find out it’s not as scary as they thought</a:t>
            </a:r>
            <a:endParaRPr lang="en-US" dirty="0"/>
          </a:p>
          <a:p>
            <a:pPr marL="800100" lvl="1" indent="-342900">
              <a:buFont typeface="Arial" panose="020B0604020202020204" pitchFamily="34" charset="0"/>
              <a:buChar char="•"/>
            </a:pPr>
            <a:r>
              <a:rPr lang="en-US" sz="2000" dirty="0" smtClean="0">
                <a:latin typeface="Calibri" panose="020F0502020204030204" pitchFamily="34" charset="0"/>
              </a:rPr>
              <a:t>Instead, notice and praise sensible or brave </a:t>
            </a:r>
            <a:r>
              <a:rPr lang="en-US" sz="2000" dirty="0" err="1" smtClean="0">
                <a:latin typeface="Calibri" panose="020F0502020204030204" pitchFamily="34" charset="0"/>
              </a:rPr>
              <a:t>behaviour</a:t>
            </a:r>
            <a:endParaRPr lang="en-US" sz="2000" dirty="0" smtClean="0">
              <a:latin typeface="Calibri" panose="020F0502020204030204" pitchFamily="34" charset="0"/>
            </a:endParaRPr>
          </a:p>
          <a:p>
            <a:pPr marL="800100" lvl="1" indent="-342900">
              <a:buFont typeface="Arial" panose="020B0604020202020204" pitchFamily="34" charset="0"/>
              <a:buChar char="•"/>
            </a:pPr>
            <a:r>
              <a:rPr lang="en-US" sz="2000" dirty="0" smtClean="0">
                <a:latin typeface="Calibri" panose="020F0502020204030204" pitchFamily="34" charset="0"/>
              </a:rPr>
              <a:t>Encourage them to face their fears in small, manageable steps</a:t>
            </a:r>
            <a:endParaRPr lang="en-US" sz="2000" dirty="0"/>
          </a:p>
          <a:p>
            <a:pPr lvl="1"/>
            <a:endParaRPr lang="en-GB" sz="2000" dirty="0" smtClean="0">
              <a:latin typeface="Calibri" panose="020F0502020204030204" pitchFamily="34" charset="0"/>
            </a:endParaRPr>
          </a:p>
        </p:txBody>
      </p:sp>
    </p:spTree>
    <p:extLst>
      <p:ext uri="{BB962C8B-B14F-4D97-AF65-F5344CB8AC3E}">
        <p14:creationId xmlns:p14="http://schemas.microsoft.com/office/powerpoint/2010/main" val="392946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Managing your own emotions</a:t>
            </a:r>
            <a:endParaRPr lang="en-GB" dirty="0"/>
          </a:p>
        </p:txBody>
      </p:sp>
      <p:sp>
        <p:nvSpPr>
          <p:cNvPr id="3" name="Content Placeholder 2"/>
          <p:cNvSpPr>
            <a:spLocks noGrp="1"/>
          </p:cNvSpPr>
          <p:nvPr>
            <p:ph idx="1"/>
          </p:nvPr>
        </p:nvSpPr>
        <p:spPr/>
        <p:txBody>
          <a:bodyPr/>
          <a:lstStyle/>
          <a:p>
            <a:r>
              <a:rPr lang="en-GB" dirty="0"/>
              <a:t> </a:t>
            </a:r>
          </a:p>
          <a:p>
            <a:pPr lvl="0"/>
            <a:r>
              <a:rPr lang="en-US" dirty="0" smtClean="0"/>
              <a:t>1. Children </a:t>
            </a:r>
            <a:r>
              <a:rPr lang="en-US" dirty="0"/>
              <a:t>are sensitive to how parents feel and take their cues from </a:t>
            </a:r>
            <a:r>
              <a:rPr lang="en-US" dirty="0" smtClean="0"/>
              <a:t>you</a:t>
            </a:r>
            <a:endParaRPr lang="en-GB" dirty="0"/>
          </a:p>
          <a:p>
            <a:r>
              <a:rPr lang="en-US" dirty="0" smtClean="0"/>
              <a:t>2. </a:t>
            </a:r>
            <a:r>
              <a:rPr lang="en-US" dirty="0"/>
              <a:t>Once you have decided your child is returning to school, try to project an air of confidence about it, even if you feel worried yourself</a:t>
            </a:r>
            <a:endParaRPr lang="en-GB" dirty="0"/>
          </a:p>
          <a:p>
            <a:pPr lvl="0"/>
            <a:r>
              <a:rPr lang="en-US" dirty="0" smtClean="0"/>
              <a:t>3. Try to remember that your worries are not necessarily your child’s worries, they may not be feeling the same</a:t>
            </a:r>
          </a:p>
          <a:p>
            <a:pPr lvl="0"/>
            <a:r>
              <a:rPr lang="en-US" dirty="0"/>
              <a:t>4</a:t>
            </a:r>
            <a:r>
              <a:rPr lang="en-US" dirty="0" smtClean="0"/>
              <a:t>. Share with family / friends if you feel you need support with the transition back to school </a:t>
            </a:r>
            <a:endParaRPr lang="en-GB" dirty="0"/>
          </a:p>
          <a:p>
            <a:endParaRPr lang="en-GB" dirty="0"/>
          </a:p>
        </p:txBody>
      </p:sp>
    </p:spTree>
    <p:extLst>
      <p:ext uri="{BB962C8B-B14F-4D97-AF65-F5344CB8AC3E}">
        <p14:creationId xmlns:p14="http://schemas.microsoft.com/office/powerpoint/2010/main" val="158343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7664" y="1700808"/>
            <a:ext cx="6250608" cy="3349949"/>
          </a:xfrm>
          <a:prstGeom prst="wedgeEllipseCallout">
            <a:avLst>
              <a:gd name="adj1" fmla="val 28449"/>
              <a:gd name="adj2" fmla="val 64742"/>
            </a:avLst>
          </a:prstGeom>
          <a:ln>
            <a:solidFill>
              <a:srgbClr val="FF66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GB" sz="3200" dirty="0" smtClean="0">
              <a:solidFill>
                <a:srgbClr val="E36C0A"/>
              </a:solidFill>
              <a:effectLst/>
              <a:latin typeface="Arial Rounded MT Bold"/>
              <a:ea typeface="Calibri"/>
              <a:cs typeface="Times New Roman"/>
            </a:endParaRPr>
          </a:p>
          <a:p>
            <a:pPr algn="ctr">
              <a:lnSpc>
                <a:spcPct val="115000"/>
              </a:lnSpc>
              <a:spcAft>
                <a:spcPts val="1000"/>
              </a:spcAft>
            </a:pPr>
            <a:r>
              <a:rPr lang="en-GB" sz="5400" dirty="0" smtClean="0">
                <a:solidFill>
                  <a:srgbClr val="E36C0A"/>
                </a:solidFill>
                <a:effectLst/>
                <a:latin typeface="Arial Rounded MT Bold"/>
                <a:ea typeface="Calibri"/>
                <a:cs typeface="Times New Roman"/>
              </a:rPr>
              <a:t>QUESTIONS</a:t>
            </a:r>
            <a:endParaRPr lang="en-GB" sz="5400" dirty="0">
              <a:effectLst/>
              <a:ea typeface="Calibri"/>
              <a:cs typeface="Times New Roman"/>
            </a:endParaRPr>
          </a:p>
          <a:p>
            <a:pPr algn="ctr">
              <a:lnSpc>
                <a:spcPct val="115000"/>
              </a:lnSpc>
              <a:spcAft>
                <a:spcPts val="1000"/>
              </a:spcAft>
            </a:pPr>
            <a:r>
              <a:rPr lang="en-GB" sz="1100" dirty="0">
                <a:solidFill>
                  <a:srgbClr val="E36C0A"/>
                </a:solidFill>
                <a:effectLst/>
                <a:latin typeface="Arial Rounded MT Bold"/>
                <a:ea typeface="Calibri"/>
                <a:cs typeface="Times New Roman"/>
              </a:rPr>
              <a:t>  </a:t>
            </a:r>
            <a:endParaRPr lang="en-GB" sz="1100" dirty="0">
              <a:effectLst/>
              <a:ea typeface="Calibri"/>
              <a:cs typeface="Times New Roman"/>
            </a:endParaRPr>
          </a:p>
          <a:p>
            <a:pPr algn="ctr">
              <a:lnSpc>
                <a:spcPct val="115000"/>
              </a:lnSpc>
              <a:spcAft>
                <a:spcPts val="1000"/>
              </a:spcAft>
            </a:pPr>
            <a:r>
              <a:rPr lang="en-GB" sz="1100" dirty="0">
                <a:solidFill>
                  <a:srgbClr val="E36C0A"/>
                </a:solidFill>
                <a:effectLst/>
                <a:latin typeface="Arial Rounded MT Bold"/>
                <a:ea typeface="Calibri"/>
                <a:cs typeface="Times New Roman"/>
              </a:rPr>
              <a:t> </a:t>
            </a:r>
            <a:endParaRPr lang="en-GB" sz="1100" dirty="0">
              <a:effectLst/>
              <a:ea typeface="Calibri"/>
              <a:cs typeface="Times New Roman"/>
            </a:endParaRPr>
          </a:p>
        </p:txBody>
      </p:sp>
    </p:spTree>
    <p:extLst>
      <p:ext uri="{BB962C8B-B14F-4D97-AF65-F5344CB8AC3E}">
        <p14:creationId xmlns:p14="http://schemas.microsoft.com/office/powerpoint/2010/main" val="180612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 for the session:</a:t>
            </a:r>
            <a:endParaRPr lang="en-GB" dirty="0"/>
          </a:p>
        </p:txBody>
      </p:sp>
      <p:sp>
        <p:nvSpPr>
          <p:cNvPr id="7" name="TextBox 6"/>
          <p:cNvSpPr txBox="1"/>
          <p:nvPr/>
        </p:nvSpPr>
        <p:spPr>
          <a:xfrm>
            <a:off x="971600" y="2060848"/>
            <a:ext cx="7272808" cy="3693319"/>
          </a:xfrm>
          <a:prstGeom prst="rect">
            <a:avLst/>
          </a:prstGeom>
          <a:noFill/>
        </p:spPr>
        <p:txBody>
          <a:bodyPr wrap="square" rtlCol="0">
            <a:spAutoFit/>
          </a:bodyPr>
          <a:lstStyle/>
          <a:p>
            <a:r>
              <a:rPr lang="en-GB" dirty="0" smtClean="0">
                <a:solidFill>
                  <a:srgbClr val="595959"/>
                </a:solidFill>
              </a:rPr>
              <a:t>Introductions</a:t>
            </a:r>
          </a:p>
          <a:p>
            <a:endParaRPr lang="en-GB" dirty="0" smtClean="0">
              <a:solidFill>
                <a:srgbClr val="595959"/>
              </a:solidFill>
            </a:endParaRPr>
          </a:p>
          <a:p>
            <a:r>
              <a:rPr lang="en-GB" dirty="0" smtClean="0">
                <a:solidFill>
                  <a:srgbClr val="595959"/>
                </a:solidFill>
              </a:rPr>
              <a:t>Hopes and goals for the workshop</a:t>
            </a:r>
          </a:p>
          <a:p>
            <a:endParaRPr lang="en-GB" dirty="0">
              <a:solidFill>
                <a:srgbClr val="595959"/>
              </a:solidFill>
            </a:endParaRPr>
          </a:p>
          <a:p>
            <a:r>
              <a:rPr lang="en-GB" dirty="0" smtClean="0">
                <a:solidFill>
                  <a:srgbClr val="595959"/>
                </a:solidFill>
              </a:rPr>
              <a:t>Common worries for children when returning to school</a:t>
            </a:r>
          </a:p>
          <a:p>
            <a:endParaRPr lang="en-GB" dirty="0">
              <a:solidFill>
                <a:srgbClr val="595959"/>
              </a:solidFill>
            </a:endParaRPr>
          </a:p>
          <a:p>
            <a:r>
              <a:rPr lang="en-GB" dirty="0" smtClean="0">
                <a:solidFill>
                  <a:srgbClr val="595959"/>
                </a:solidFill>
              </a:rPr>
              <a:t>What is anxiety?</a:t>
            </a:r>
          </a:p>
          <a:p>
            <a:endParaRPr lang="en-GB" dirty="0">
              <a:solidFill>
                <a:srgbClr val="595959"/>
              </a:solidFill>
            </a:endParaRPr>
          </a:p>
          <a:p>
            <a:r>
              <a:rPr lang="en-GB" dirty="0" smtClean="0">
                <a:solidFill>
                  <a:srgbClr val="595959"/>
                </a:solidFill>
              </a:rPr>
              <a:t>What can we do to help?</a:t>
            </a:r>
          </a:p>
          <a:p>
            <a:endParaRPr lang="en-GB" dirty="0">
              <a:solidFill>
                <a:srgbClr val="595959"/>
              </a:solidFill>
            </a:endParaRPr>
          </a:p>
          <a:p>
            <a:r>
              <a:rPr lang="en-GB" dirty="0" smtClean="0">
                <a:solidFill>
                  <a:srgbClr val="595959"/>
                </a:solidFill>
              </a:rPr>
              <a:t>Questions</a:t>
            </a:r>
            <a:endParaRPr lang="en-GB" dirty="0">
              <a:solidFill>
                <a:srgbClr val="595959"/>
              </a:solidFill>
            </a:endParaRPr>
          </a:p>
          <a:p>
            <a:endParaRPr lang="en-GB" dirty="0" smtClean="0">
              <a:solidFill>
                <a:srgbClr val="595959"/>
              </a:solidFill>
            </a:endParaRPr>
          </a:p>
          <a:p>
            <a:endParaRPr lang="en-GB" dirty="0">
              <a:solidFill>
                <a:srgbClr val="595959"/>
              </a:solidFill>
            </a:endParaRPr>
          </a:p>
        </p:txBody>
      </p:sp>
    </p:spTree>
    <p:extLst>
      <p:ext uri="{BB962C8B-B14F-4D97-AF65-F5344CB8AC3E}">
        <p14:creationId xmlns:p14="http://schemas.microsoft.com/office/powerpoint/2010/main" val="223740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906792" cy="765175"/>
          </a:xfrm>
        </p:spPr>
        <p:txBody>
          <a:bodyPr/>
          <a:lstStyle/>
          <a:p>
            <a:pPr algn="ctr"/>
            <a:r>
              <a:rPr lang="en-GB" dirty="0"/>
              <a:t>Common worries for children returning to </a:t>
            </a:r>
            <a:r>
              <a:rPr lang="en-GB" dirty="0" smtClean="0"/>
              <a:t>school after lockdown</a:t>
            </a:r>
            <a:endParaRPr lang="en-GB" dirty="0"/>
          </a:p>
        </p:txBody>
      </p:sp>
      <p:sp>
        <p:nvSpPr>
          <p:cNvPr id="4" name="Explosion 1 3"/>
          <p:cNvSpPr/>
          <p:nvPr/>
        </p:nvSpPr>
        <p:spPr>
          <a:xfrm>
            <a:off x="1079612" y="1592796"/>
            <a:ext cx="2592288" cy="187220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691680" y="2132856"/>
            <a:ext cx="1368152" cy="523220"/>
          </a:xfrm>
          <a:prstGeom prst="rect">
            <a:avLst/>
          </a:prstGeom>
          <a:noFill/>
        </p:spPr>
        <p:txBody>
          <a:bodyPr wrap="square" rtlCol="0">
            <a:spAutoFit/>
          </a:bodyPr>
          <a:lstStyle/>
          <a:p>
            <a:r>
              <a:rPr lang="en-US" sz="1400" dirty="0" smtClean="0">
                <a:solidFill>
                  <a:schemeClr val="bg1"/>
                </a:solidFill>
              </a:rPr>
              <a:t>I might catch coronavirus</a:t>
            </a:r>
            <a:endParaRPr lang="en-GB" sz="1400" dirty="0">
              <a:solidFill>
                <a:schemeClr val="bg1"/>
              </a:solidFill>
            </a:endParaRPr>
          </a:p>
        </p:txBody>
      </p:sp>
      <p:sp>
        <p:nvSpPr>
          <p:cNvPr id="6" name="Rectangular Callout 5"/>
          <p:cNvSpPr/>
          <p:nvPr/>
        </p:nvSpPr>
        <p:spPr>
          <a:xfrm>
            <a:off x="3347864" y="2893191"/>
            <a:ext cx="2232248" cy="792088"/>
          </a:xfrm>
          <a:prstGeom prst="wedge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419872" y="2948020"/>
            <a:ext cx="2088232" cy="738664"/>
          </a:xfrm>
          <a:prstGeom prst="rect">
            <a:avLst/>
          </a:prstGeom>
          <a:noFill/>
        </p:spPr>
        <p:txBody>
          <a:bodyPr wrap="square" rtlCol="0">
            <a:spAutoFit/>
          </a:bodyPr>
          <a:lstStyle/>
          <a:p>
            <a:r>
              <a:rPr lang="en-US" sz="1400" dirty="0" smtClean="0"/>
              <a:t>What if I bump into someone / touch something?</a:t>
            </a:r>
            <a:endParaRPr lang="en-GB" sz="1400" dirty="0"/>
          </a:p>
        </p:txBody>
      </p:sp>
      <p:sp>
        <p:nvSpPr>
          <p:cNvPr id="8" name="Cloud Callout 7"/>
          <p:cNvSpPr/>
          <p:nvPr/>
        </p:nvSpPr>
        <p:spPr>
          <a:xfrm>
            <a:off x="3851920" y="1772816"/>
            <a:ext cx="2448272" cy="7560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211960" y="1988840"/>
            <a:ext cx="1800200" cy="523220"/>
          </a:xfrm>
          <a:prstGeom prst="rect">
            <a:avLst/>
          </a:prstGeom>
          <a:noFill/>
        </p:spPr>
        <p:txBody>
          <a:bodyPr wrap="square" rtlCol="0">
            <a:spAutoFit/>
          </a:bodyPr>
          <a:lstStyle/>
          <a:p>
            <a:r>
              <a:rPr lang="en-US" sz="1400" dirty="0" smtClean="0">
                <a:solidFill>
                  <a:schemeClr val="bg1"/>
                </a:solidFill>
              </a:rPr>
              <a:t>No-one will speak to me</a:t>
            </a:r>
            <a:endParaRPr lang="en-GB" sz="1400" dirty="0">
              <a:solidFill>
                <a:schemeClr val="bg1"/>
              </a:solidFill>
            </a:endParaRPr>
          </a:p>
        </p:txBody>
      </p:sp>
      <p:sp>
        <p:nvSpPr>
          <p:cNvPr id="10" name="Explosion 1 9"/>
          <p:cNvSpPr/>
          <p:nvPr/>
        </p:nvSpPr>
        <p:spPr>
          <a:xfrm>
            <a:off x="5292080" y="2394466"/>
            <a:ext cx="2664296" cy="1466582"/>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084168" y="2758425"/>
            <a:ext cx="1368152" cy="738664"/>
          </a:xfrm>
          <a:prstGeom prst="rect">
            <a:avLst/>
          </a:prstGeom>
          <a:noFill/>
        </p:spPr>
        <p:txBody>
          <a:bodyPr wrap="square" rtlCol="0">
            <a:spAutoFit/>
          </a:bodyPr>
          <a:lstStyle/>
          <a:p>
            <a:r>
              <a:rPr lang="en-US" sz="1400" dirty="0" smtClean="0">
                <a:solidFill>
                  <a:schemeClr val="bg1"/>
                </a:solidFill>
              </a:rPr>
              <a:t>I won’t remember the new rules</a:t>
            </a:r>
            <a:endParaRPr lang="en-GB" sz="1400" dirty="0">
              <a:solidFill>
                <a:schemeClr val="bg1"/>
              </a:solidFill>
            </a:endParaRPr>
          </a:p>
        </p:txBody>
      </p:sp>
      <p:sp>
        <p:nvSpPr>
          <p:cNvPr id="13" name="Cloud Callout 12"/>
          <p:cNvSpPr/>
          <p:nvPr/>
        </p:nvSpPr>
        <p:spPr>
          <a:xfrm>
            <a:off x="993115" y="3686684"/>
            <a:ext cx="2880320" cy="1008112"/>
          </a:xfrm>
          <a:prstGeom prst="cloud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accent6"/>
                </a:solidFill>
              </a:rPr>
              <a:t>I </a:t>
            </a:r>
            <a:r>
              <a:rPr lang="en-US" sz="1400" dirty="0" smtClean="0">
                <a:solidFill>
                  <a:schemeClr val="accent6"/>
                </a:solidFill>
              </a:rPr>
              <a:t>might forget and do the wrong thing</a:t>
            </a:r>
            <a:endParaRPr lang="en-GB" sz="1400" dirty="0">
              <a:solidFill>
                <a:schemeClr val="accent6"/>
              </a:solidFill>
            </a:endParaRPr>
          </a:p>
        </p:txBody>
      </p:sp>
      <p:sp>
        <p:nvSpPr>
          <p:cNvPr id="15" name="Rectangular Callout 14"/>
          <p:cNvSpPr/>
          <p:nvPr/>
        </p:nvSpPr>
        <p:spPr>
          <a:xfrm>
            <a:off x="5796136" y="4077072"/>
            <a:ext cx="2808312" cy="864096"/>
          </a:xfrm>
          <a:prstGeom prst="wedge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16" name="TextBox 15"/>
          <p:cNvSpPr txBox="1"/>
          <p:nvPr/>
        </p:nvSpPr>
        <p:spPr>
          <a:xfrm>
            <a:off x="6012160" y="4215213"/>
            <a:ext cx="2520280" cy="523220"/>
          </a:xfrm>
          <a:prstGeom prst="rect">
            <a:avLst/>
          </a:prstGeom>
          <a:noFill/>
        </p:spPr>
        <p:txBody>
          <a:bodyPr wrap="square" rtlCol="0">
            <a:spAutoFit/>
          </a:bodyPr>
          <a:lstStyle/>
          <a:p>
            <a:r>
              <a:rPr lang="en-US" sz="1400" dirty="0" smtClean="0">
                <a:solidFill>
                  <a:schemeClr val="bg1"/>
                </a:solidFill>
              </a:rPr>
              <a:t>I’ll get into trouble if I do something wrong</a:t>
            </a:r>
            <a:endParaRPr lang="en-GB" sz="1400" dirty="0">
              <a:solidFill>
                <a:schemeClr val="bg1"/>
              </a:solidFill>
            </a:endParaRPr>
          </a:p>
        </p:txBody>
      </p:sp>
      <p:sp>
        <p:nvSpPr>
          <p:cNvPr id="17" name="Oval Callout 16"/>
          <p:cNvSpPr/>
          <p:nvPr/>
        </p:nvSpPr>
        <p:spPr>
          <a:xfrm>
            <a:off x="2915816" y="4614194"/>
            <a:ext cx="3168352" cy="653947"/>
          </a:xfrm>
          <a:prstGeom prst="wedgeEllipse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203848" y="4679557"/>
            <a:ext cx="2592288" cy="523220"/>
          </a:xfrm>
          <a:prstGeom prst="rect">
            <a:avLst/>
          </a:prstGeom>
          <a:noFill/>
        </p:spPr>
        <p:txBody>
          <a:bodyPr wrap="square" rtlCol="0">
            <a:spAutoFit/>
          </a:bodyPr>
          <a:lstStyle/>
          <a:p>
            <a:r>
              <a:rPr lang="en-US" sz="1400" dirty="0" smtClean="0">
                <a:solidFill>
                  <a:schemeClr val="accent6"/>
                </a:solidFill>
              </a:rPr>
              <a:t>What if my friends aren’t in the same bubble?</a:t>
            </a:r>
            <a:endParaRPr lang="en-GB" sz="1400" dirty="0">
              <a:solidFill>
                <a:schemeClr val="accent6"/>
              </a:solidFill>
            </a:endParaRPr>
          </a:p>
        </p:txBody>
      </p:sp>
      <p:sp>
        <p:nvSpPr>
          <p:cNvPr id="19" name="Explosion 1 18"/>
          <p:cNvSpPr/>
          <p:nvPr/>
        </p:nvSpPr>
        <p:spPr>
          <a:xfrm>
            <a:off x="1008373" y="5268141"/>
            <a:ext cx="4032448" cy="897163"/>
          </a:xfrm>
          <a:prstGeom prst="irregularSeal1">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20" name="TextBox 19"/>
          <p:cNvSpPr txBox="1"/>
          <p:nvPr/>
        </p:nvSpPr>
        <p:spPr>
          <a:xfrm>
            <a:off x="1979712" y="5589240"/>
            <a:ext cx="2160240" cy="307777"/>
          </a:xfrm>
          <a:prstGeom prst="rect">
            <a:avLst/>
          </a:prstGeom>
          <a:noFill/>
        </p:spPr>
        <p:txBody>
          <a:bodyPr wrap="square" rtlCol="0">
            <a:spAutoFit/>
          </a:bodyPr>
          <a:lstStyle/>
          <a:p>
            <a:r>
              <a:rPr lang="en-US" sz="1400" dirty="0" smtClean="0">
                <a:solidFill>
                  <a:schemeClr val="accent6"/>
                </a:solidFill>
              </a:rPr>
              <a:t>What if I don’t like it?</a:t>
            </a:r>
            <a:endParaRPr lang="en-GB" sz="1400" dirty="0">
              <a:solidFill>
                <a:schemeClr val="accent6"/>
              </a:solidFill>
            </a:endParaRPr>
          </a:p>
        </p:txBody>
      </p:sp>
      <p:sp>
        <p:nvSpPr>
          <p:cNvPr id="21" name="Oval Callout 20"/>
          <p:cNvSpPr/>
          <p:nvPr/>
        </p:nvSpPr>
        <p:spPr>
          <a:xfrm>
            <a:off x="5580112" y="5157192"/>
            <a:ext cx="2808312" cy="7398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6012160" y="5373216"/>
            <a:ext cx="1944216" cy="307777"/>
          </a:xfrm>
          <a:prstGeom prst="rect">
            <a:avLst/>
          </a:prstGeom>
          <a:noFill/>
        </p:spPr>
        <p:txBody>
          <a:bodyPr wrap="square" rtlCol="0">
            <a:spAutoFit/>
          </a:bodyPr>
          <a:lstStyle/>
          <a:p>
            <a:r>
              <a:rPr lang="en-US" sz="1400" dirty="0" smtClean="0">
                <a:solidFill>
                  <a:schemeClr val="bg1"/>
                </a:solidFill>
              </a:rPr>
              <a:t>I will miss my mum</a:t>
            </a:r>
            <a:endParaRPr lang="en-GB" sz="1400" dirty="0">
              <a:solidFill>
                <a:schemeClr val="bg1"/>
              </a:solidFill>
            </a:endParaRPr>
          </a:p>
        </p:txBody>
      </p:sp>
    </p:spTree>
    <p:extLst>
      <p:ext uri="{BB962C8B-B14F-4D97-AF65-F5344CB8AC3E}">
        <p14:creationId xmlns:p14="http://schemas.microsoft.com/office/powerpoint/2010/main" val="412708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611560" y="286252"/>
            <a:ext cx="7088100" cy="910500"/>
          </a:xfrm>
          <a:prstGeom prst="rect">
            <a:avLst/>
          </a:prstGeom>
        </p:spPr>
        <p:txBody>
          <a:bodyPr spcFirstLastPara="1" wrap="square" lIns="91425" tIns="91425" rIns="91425" bIns="91425" anchor="b" anchorCtr="0">
            <a:noAutofit/>
          </a:bodyPr>
          <a:lstStyle/>
          <a:p>
            <a:pPr lvl="0" algn="ctr"/>
            <a:r>
              <a:rPr lang="en-GB" sz="4800" dirty="0">
                <a:solidFill>
                  <a:schemeClr val="accent6"/>
                </a:solidFill>
                <a:latin typeface="Amatic SC" panose="020B0604020202020204" charset="-79"/>
                <a:cs typeface="Amatic SC" panose="020B0604020202020204" charset="-79"/>
              </a:rPr>
              <a:t>Anxiety </a:t>
            </a:r>
            <a:endParaRPr sz="4000" dirty="0">
              <a:solidFill>
                <a:schemeClr val="accent6"/>
              </a:solidFill>
              <a:latin typeface="Amatic SC" panose="020B0604020202020204" charset="-79"/>
              <a:cs typeface="Amatic SC" panose="020B0604020202020204" charset="-79"/>
            </a:endParaRPr>
          </a:p>
        </p:txBody>
      </p:sp>
      <p:sp>
        <p:nvSpPr>
          <p:cNvPr id="164" name="Shape 164"/>
          <p:cNvSpPr txBox="1">
            <a:spLocks noGrp="1"/>
          </p:cNvSpPr>
          <p:nvPr>
            <p:ph type="body" idx="1"/>
          </p:nvPr>
        </p:nvSpPr>
        <p:spPr>
          <a:xfrm>
            <a:off x="683568" y="1570148"/>
            <a:ext cx="2297400" cy="4091100"/>
          </a:xfrm>
          <a:prstGeom prst="rect">
            <a:avLst/>
          </a:prstGeom>
        </p:spPr>
        <p:txBody>
          <a:bodyPr spcFirstLastPara="1" wrap="square" lIns="91425" tIns="91425" rIns="91425" bIns="91425" anchor="t" anchorCtr="0">
            <a:noAutofit/>
          </a:bodyPr>
          <a:lstStyle/>
          <a:p>
            <a:pPr marL="0" lvl="0" indent="0">
              <a:buClr>
                <a:schemeClr val="accent4">
                  <a:lumMod val="75000"/>
                </a:schemeClr>
              </a:buClr>
              <a:buNone/>
            </a:pPr>
            <a:r>
              <a:rPr lang="en-GB" sz="2400" b="1" dirty="0" smtClean="0">
                <a:solidFill>
                  <a:srgbClr val="0070C0"/>
                </a:solidFill>
                <a:latin typeface="Amatic SC" panose="020B0604020202020204" charset="-79"/>
                <a:cs typeface="Amatic SC" panose="020B0604020202020204" charset="-79"/>
              </a:rPr>
              <a:t>Bodily Sensations</a:t>
            </a:r>
            <a:endParaRPr sz="2400" b="1" dirty="0">
              <a:solidFill>
                <a:srgbClr val="0070C0"/>
              </a:solidFill>
              <a:latin typeface="Amatic SC" panose="020B0604020202020204" charset="-79"/>
              <a:cs typeface="Amatic SC" panose="020B0604020202020204" charset="-79"/>
            </a:endParaRPr>
          </a:p>
          <a:p>
            <a:pPr marL="342900">
              <a:buClr>
                <a:schemeClr val="accent4">
                  <a:lumMod val="75000"/>
                </a:schemeClr>
              </a:buClr>
              <a:buFont typeface="Wingdings" panose="05000000000000000000" pitchFamily="2" charset="2"/>
              <a:buChar char="v"/>
            </a:pPr>
            <a:r>
              <a:rPr lang="en-GB" sz="2000" dirty="0">
                <a:solidFill>
                  <a:schemeClr val="accent4">
                    <a:lumMod val="75000"/>
                  </a:schemeClr>
                </a:solidFill>
                <a:latin typeface="Calibri" panose="020F0502020204030204" pitchFamily="34" charset="0"/>
                <a:cs typeface="Amatic SC" panose="020B0604020202020204" charset="-79"/>
              </a:rPr>
              <a:t>Associated with adrenalin - preparing the body for action </a:t>
            </a:r>
          </a:p>
          <a:p>
            <a:pPr marL="0" indent="0">
              <a:buClr>
                <a:schemeClr val="accent4">
                  <a:lumMod val="75000"/>
                </a:schemeClr>
              </a:buClr>
              <a:buNone/>
            </a:pPr>
            <a:r>
              <a:rPr lang="en-GB" sz="2000" dirty="0">
                <a:solidFill>
                  <a:schemeClr val="accent4">
                    <a:lumMod val="75000"/>
                  </a:schemeClr>
                </a:solidFill>
                <a:latin typeface="Calibri" panose="020F0502020204030204" pitchFamily="34" charset="0"/>
                <a:cs typeface="Amatic SC" panose="020B0604020202020204" charset="-79"/>
              </a:rPr>
              <a:t>E.g. sweating, heart beating faster, trembling</a:t>
            </a:r>
          </a:p>
        </p:txBody>
      </p:sp>
      <p:sp>
        <p:nvSpPr>
          <p:cNvPr id="165" name="Shape 165"/>
          <p:cNvSpPr txBox="1">
            <a:spLocks noGrp="1"/>
          </p:cNvSpPr>
          <p:nvPr>
            <p:ph type="body" idx="2"/>
          </p:nvPr>
        </p:nvSpPr>
        <p:spPr>
          <a:xfrm>
            <a:off x="3347864" y="1570148"/>
            <a:ext cx="2592288" cy="4091100"/>
          </a:xfrm>
          <a:prstGeom prst="rect">
            <a:avLst/>
          </a:prstGeom>
        </p:spPr>
        <p:txBody>
          <a:bodyPr spcFirstLastPara="1" wrap="square" lIns="91425" tIns="91425" rIns="91425" bIns="91425" anchor="t" anchorCtr="0">
            <a:noAutofit/>
          </a:bodyPr>
          <a:lstStyle/>
          <a:p>
            <a:pPr marL="0" lvl="0" indent="0">
              <a:buNone/>
            </a:pPr>
            <a:r>
              <a:rPr lang="en-GB" sz="2400" b="1" dirty="0">
                <a:solidFill>
                  <a:srgbClr val="0070C0"/>
                </a:solidFill>
                <a:latin typeface="Amatic SC" panose="020B0604020202020204" charset="-79"/>
                <a:cs typeface="Amatic SC" panose="020B0604020202020204" charset="-79"/>
              </a:rPr>
              <a:t>Anxious </a:t>
            </a:r>
            <a:r>
              <a:rPr lang="en-GB" sz="2400" b="1" dirty="0" smtClean="0">
                <a:solidFill>
                  <a:srgbClr val="0070C0"/>
                </a:solidFill>
                <a:latin typeface="Amatic SC" panose="020B0604020202020204" charset="-79"/>
                <a:cs typeface="Amatic SC" panose="020B0604020202020204" charset="-79"/>
              </a:rPr>
              <a:t>thoughts</a:t>
            </a:r>
          </a:p>
          <a:p>
            <a:pPr marL="342900">
              <a:buClr>
                <a:schemeClr val="accent4">
                  <a:lumMod val="75000"/>
                </a:schemeClr>
              </a:buClr>
              <a:buFont typeface="Wingdings" panose="05000000000000000000" pitchFamily="2" charset="2"/>
              <a:buChar char="v"/>
            </a:pPr>
            <a:r>
              <a:rPr lang="en-GB" sz="2000" dirty="0" smtClean="0">
                <a:solidFill>
                  <a:schemeClr val="accent4">
                    <a:lumMod val="75000"/>
                  </a:schemeClr>
                </a:solidFill>
                <a:latin typeface="Calibri" panose="020F0502020204030204" pitchFamily="34" charset="0"/>
                <a:cs typeface="Amatic SC" panose="020B0604020202020204" charset="-79"/>
              </a:rPr>
              <a:t>Over-estimate “danger”</a:t>
            </a:r>
          </a:p>
          <a:p>
            <a:pPr marL="342900">
              <a:buClr>
                <a:schemeClr val="accent4">
                  <a:lumMod val="75000"/>
                </a:schemeClr>
              </a:buClr>
              <a:buFont typeface="Wingdings" panose="05000000000000000000" pitchFamily="2" charset="2"/>
              <a:buChar char="v"/>
            </a:pPr>
            <a:r>
              <a:rPr lang="en-GB" sz="2000" dirty="0">
                <a:solidFill>
                  <a:schemeClr val="accent4">
                    <a:lumMod val="75000"/>
                  </a:schemeClr>
                </a:solidFill>
                <a:latin typeface="Calibri" panose="020F0502020204030204" pitchFamily="34" charset="0"/>
                <a:cs typeface="Amatic SC" panose="020B0604020202020204" charset="-79"/>
              </a:rPr>
              <a:t>U</a:t>
            </a:r>
            <a:r>
              <a:rPr lang="en-GB" sz="2000" dirty="0" smtClean="0">
                <a:solidFill>
                  <a:schemeClr val="accent4">
                    <a:lumMod val="75000"/>
                  </a:schemeClr>
                </a:solidFill>
                <a:latin typeface="Calibri" panose="020F0502020204030204" pitchFamily="34" charset="0"/>
                <a:cs typeface="Amatic SC" panose="020B0604020202020204" charset="-79"/>
              </a:rPr>
              <a:t>nderestimate ability to cope</a:t>
            </a:r>
            <a:endParaRPr lang="en-GB" sz="2000" dirty="0">
              <a:solidFill>
                <a:schemeClr val="accent4">
                  <a:lumMod val="75000"/>
                </a:schemeClr>
              </a:solidFill>
              <a:latin typeface="Calibri" panose="020F0502020204030204" pitchFamily="34" charset="0"/>
              <a:cs typeface="Amatic SC" panose="020B0604020202020204" charset="-79"/>
            </a:endParaRPr>
          </a:p>
        </p:txBody>
      </p:sp>
      <p:sp>
        <p:nvSpPr>
          <p:cNvPr id="166" name="Shape 166"/>
          <p:cNvSpPr txBox="1">
            <a:spLocks noGrp="1"/>
          </p:cNvSpPr>
          <p:nvPr>
            <p:ph type="body" idx="3"/>
          </p:nvPr>
        </p:nvSpPr>
        <p:spPr>
          <a:xfrm>
            <a:off x="5940152" y="1556792"/>
            <a:ext cx="2664296" cy="4091100"/>
          </a:xfrm>
          <a:prstGeom prst="rect">
            <a:avLst/>
          </a:prstGeom>
        </p:spPr>
        <p:txBody>
          <a:bodyPr spcFirstLastPara="1" wrap="square" lIns="91425" tIns="91425" rIns="91425" bIns="91425" anchor="t" anchorCtr="0">
            <a:noAutofit/>
          </a:bodyPr>
          <a:lstStyle/>
          <a:p>
            <a:pPr marL="0" lvl="0" indent="0">
              <a:buClr>
                <a:schemeClr val="accent4">
                  <a:lumMod val="75000"/>
                </a:schemeClr>
              </a:buClr>
              <a:buNone/>
            </a:pPr>
            <a:r>
              <a:rPr lang="en-GB" sz="2400" b="1" dirty="0">
                <a:solidFill>
                  <a:srgbClr val="0070C0"/>
                </a:solidFill>
                <a:latin typeface="Amatic SC" panose="020B0604020202020204" charset="-79"/>
                <a:cs typeface="Amatic SC" panose="020B0604020202020204" charset="-79"/>
              </a:rPr>
              <a:t>Anxious behaviour </a:t>
            </a:r>
            <a:endParaRPr sz="2400" b="1" dirty="0">
              <a:solidFill>
                <a:srgbClr val="0070C0"/>
              </a:solidFill>
              <a:latin typeface="Amatic SC" panose="020B0604020202020204" charset="-79"/>
              <a:cs typeface="Amatic SC" panose="020B0604020202020204" charset="-79"/>
            </a:endParaRPr>
          </a:p>
          <a:p>
            <a:pPr marL="342900">
              <a:buClr>
                <a:schemeClr val="accent4">
                  <a:lumMod val="75000"/>
                </a:schemeClr>
              </a:buClr>
              <a:buFont typeface="Wingdings" panose="05000000000000000000" pitchFamily="2" charset="2"/>
              <a:buChar char="v"/>
            </a:pPr>
            <a:r>
              <a:rPr lang="en-GB" sz="2000" dirty="0">
                <a:solidFill>
                  <a:schemeClr val="accent4">
                    <a:lumMod val="75000"/>
                  </a:schemeClr>
                </a:solidFill>
                <a:latin typeface="Calibri" panose="020F0502020204030204" pitchFamily="34" charset="0"/>
                <a:cs typeface="Amatic SC" panose="020B0604020202020204" charset="-79"/>
              </a:rPr>
              <a:t>A</a:t>
            </a:r>
            <a:r>
              <a:rPr lang="en-GB" sz="2000" dirty="0" smtClean="0">
                <a:solidFill>
                  <a:schemeClr val="accent4">
                    <a:lumMod val="75000"/>
                  </a:schemeClr>
                </a:solidFill>
                <a:latin typeface="Calibri" panose="020F0502020204030204" pitchFamily="34" charset="0"/>
                <a:cs typeface="Amatic SC" panose="020B0604020202020204" charset="-79"/>
              </a:rPr>
              <a:t>void worrying situations , so you don’t get the chance to learn if it’s as bad as you think it will be or cope </a:t>
            </a:r>
            <a:endParaRPr lang="en-GB" dirty="0">
              <a:solidFill>
                <a:schemeClr val="accent4">
                  <a:lumMod val="75000"/>
                </a:schemeClr>
              </a:solidFill>
              <a:latin typeface="Calibri" panose="020F0502020204030204" pitchFamily="34" charset="0"/>
            </a:endParaRPr>
          </a:p>
          <a:p>
            <a:pPr marL="342900">
              <a:buClr>
                <a:schemeClr val="accent4">
                  <a:lumMod val="75000"/>
                </a:schemeClr>
              </a:buClr>
              <a:buFont typeface="Wingdings" panose="05000000000000000000" pitchFamily="2" charset="2"/>
              <a:buChar char="v"/>
            </a:pPr>
            <a:r>
              <a:rPr lang="en-GB" sz="2000" dirty="0" smtClean="0">
                <a:solidFill>
                  <a:schemeClr val="accent4">
                    <a:lumMod val="75000"/>
                  </a:schemeClr>
                </a:solidFill>
                <a:latin typeface="Calibri" panose="020F0502020204030204" pitchFamily="34" charset="0"/>
                <a:cs typeface="Amatic SC" panose="020B0604020202020204" charset="-79"/>
              </a:rPr>
              <a:t>Seeking reassurance </a:t>
            </a:r>
          </a:p>
          <a:p>
            <a:pPr marL="0" indent="0">
              <a:buClr>
                <a:schemeClr val="accent4">
                  <a:lumMod val="75000"/>
                </a:schemeClr>
              </a:buClr>
              <a:buNone/>
            </a:pPr>
            <a:endParaRPr lang="en-GB" sz="2000" dirty="0">
              <a:solidFill>
                <a:schemeClr val="accent4">
                  <a:lumMod val="75000"/>
                </a:schemeClr>
              </a:solidFill>
              <a:cs typeface="Amatic SC" panose="020B0604020202020204" charset="-79"/>
            </a:endParaRPr>
          </a:p>
        </p:txBody>
      </p:sp>
      <p:pic>
        <p:nvPicPr>
          <p:cNvPr id="3074"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11721" y1="19900" x2="11721" y2="19900"/>
                        <a14:foregroundMark x1="15960" y1="51741" x2="15960" y2="51741"/>
                        <a14:foregroundMark x1="6983" y1="43284" x2="6983" y2="43284"/>
                        <a14:foregroundMark x1="24938" y1="51741" x2="24938" y2="51741"/>
                        <a14:foregroundMark x1="21945" y1="43284" x2="21945" y2="43284"/>
                      </a14:backgroundRemoval>
                    </a14:imgEffect>
                  </a14:imgLayer>
                </a14:imgProps>
              </a:ext>
              <a:ext uri="{28A0092B-C50C-407E-A947-70E740481C1C}">
                <a14:useLocalDpi xmlns:a14="http://schemas.microsoft.com/office/drawing/2010/main" val="0"/>
              </a:ext>
            </a:extLst>
          </a:blip>
          <a:srcRect/>
          <a:stretch/>
        </p:blipFill>
        <p:spPr bwMode="auto">
          <a:xfrm rot="20262053">
            <a:off x="7659062" y="951506"/>
            <a:ext cx="1513717" cy="75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06494" y="5573236"/>
            <a:ext cx="2689642" cy="523220"/>
          </a:xfrm>
          <a:prstGeom prst="rect">
            <a:avLst/>
          </a:prstGeom>
          <a:noFill/>
        </p:spPr>
        <p:txBody>
          <a:bodyPr wrap="square" rtlCol="0">
            <a:spAutoFit/>
          </a:bodyPr>
          <a:lstStyle/>
          <a:p>
            <a:r>
              <a:rPr lang="en-GB" sz="2800" b="1" dirty="0">
                <a:solidFill>
                  <a:srgbClr val="0070C0"/>
                </a:solidFill>
                <a:latin typeface="Amatic SC" panose="020B0604020202020204" charset="-79"/>
                <a:cs typeface="Amatic SC" panose="020B0604020202020204" charset="-79"/>
              </a:rPr>
              <a:t>Fight or flight response</a:t>
            </a:r>
          </a:p>
        </p:txBody>
      </p:sp>
      <p:pic>
        <p:nvPicPr>
          <p:cNvPr id="8" name="Picture 7" descr="Image result for fight or flight"/>
          <p:cNvPicPr/>
          <p:nvPr/>
        </p:nvPicPr>
        <p:blipFill>
          <a:blip r:embed="rId5" cstate="print">
            <a:extLst>
              <a:ext uri="{BEBA8EAE-BF5A-486C-A8C5-ECC9F3942E4B}">
                <a14:imgProps xmlns:a14="http://schemas.microsoft.com/office/drawing/2010/main">
                  <a14:imgLayer r:embed="rId6">
                    <a14:imgEffect>
                      <a14:backgroundRemoval t="9922" b="89904" l="4519" r="100000">
                        <a14:foregroundMark x1="82449" y1="60836" x2="82449" y2="60836"/>
                        <a14:foregroundMark x1="79764" y1="49086" x2="79764" y2="49086"/>
                        <a14:backgroundMark x1="39620" y1="60226" x2="39620" y2="60226"/>
                        <a14:backgroundMark x1="24689" y1="59617" x2="24689" y2="59617"/>
                        <a14:backgroundMark x1="46431" y1="77372" x2="46431" y2="77372"/>
                        <a14:backgroundMark x1="79044" y1="80157" x2="79044" y2="80157"/>
                        <a14:backgroundMark x1="15652" y1="80157" x2="15652" y2="80157"/>
                        <a14:backgroundMark x1="22397" y1="64491" x2="22397" y2="64491"/>
                      </a14:backgroundRemoval>
                    </a14:imgEffect>
                  </a14:imgLayer>
                </a14:imgProps>
              </a:ext>
              <a:ext uri="{28A0092B-C50C-407E-A947-70E740481C1C}">
                <a14:useLocalDpi xmlns:a14="http://schemas.microsoft.com/office/drawing/2010/main" val="0"/>
              </a:ext>
            </a:extLst>
          </a:blip>
          <a:srcRect/>
          <a:stretch>
            <a:fillRect/>
          </a:stretch>
        </p:blipFill>
        <p:spPr bwMode="auto">
          <a:xfrm>
            <a:off x="3059832" y="3561556"/>
            <a:ext cx="2667000" cy="2011680"/>
          </a:xfrm>
          <a:prstGeom prst="rect">
            <a:avLst/>
          </a:prstGeom>
          <a:noFill/>
          <a:ln>
            <a:noFill/>
          </a:ln>
        </p:spPr>
      </p:pic>
      <p:sp>
        <p:nvSpPr>
          <p:cNvPr id="2" name="Rectangle 1"/>
          <p:cNvSpPr/>
          <p:nvPr/>
        </p:nvSpPr>
        <p:spPr>
          <a:xfrm>
            <a:off x="763005" y="1100085"/>
            <a:ext cx="3637756" cy="461665"/>
          </a:xfrm>
          <a:prstGeom prst="rect">
            <a:avLst/>
          </a:prstGeom>
        </p:spPr>
        <p:txBody>
          <a:bodyPr wrap="square">
            <a:spAutoFit/>
          </a:bodyPr>
          <a:lstStyle/>
          <a:p>
            <a:r>
              <a:rPr lang="en-GB" sz="2400" dirty="0">
                <a:solidFill>
                  <a:schemeClr val="accent6"/>
                </a:solidFill>
                <a:latin typeface="Amatic SC" panose="020B0604020202020204" charset="-79"/>
                <a:cs typeface="Amatic SC" panose="020B0604020202020204" charset="-79"/>
              </a:rPr>
              <a:t>has three </a:t>
            </a:r>
            <a:r>
              <a:rPr lang="en-GB" sz="2400" dirty="0" smtClean="0">
                <a:solidFill>
                  <a:schemeClr val="accent6"/>
                </a:solidFill>
                <a:latin typeface="Amatic SC" panose="020B0604020202020204" charset="-79"/>
                <a:cs typeface="Amatic SC" panose="020B0604020202020204" charset="-79"/>
              </a:rPr>
              <a:t>characteristics:</a:t>
            </a:r>
            <a:endParaRPr lang="en-GB" sz="2400" dirty="0">
              <a:solidFill>
                <a:schemeClr val="accent6"/>
              </a:solidFill>
            </a:endParaRPr>
          </a:p>
        </p:txBody>
      </p:sp>
    </p:spTree>
    <p:extLst>
      <p:ext uri="{BB962C8B-B14F-4D97-AF65-F5344CB8AC3E}">
        <p14:creationId xmlns:p14="http://schemas.microsoft.com/office/powerpoint/2010/main" val="229469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extLst>
              <a:ext uri="{28A0092B-C50C-407E-A947-70E740481C1C}">
                <a14:useLocalDpi xmlns:a14="http://schemas.microsoft.com/office/drawing/2010/main" val="0"/>
              </a:ext>
            </a:extLst>
          </a:blip>
          <a:srcRect r="11692"/>
          <a:stretch/>
        </p:blipFill>
        <p:spPr bwMode="auto">
          <a:xfrm rot="16200000">
            <a:off x="339821" y="1671146"/>
            <a:ext cx="5350748" cy="3943173"/>
          </a:xfrm>
          <a:prstGeom prst="rect">
            <a:avLst/>
          </a:prstGeom>
          <a:noFill/>
          <a:ln>
            <a:noFill/>
          </a:ln>
        </p:spPr>
      </p:pic>
      <p:pic>
        <p:nvPicPr>
          <p:cNvPr id="7" name="Picture 2" descr="C:\Users\fiona-blyth\AppData\Local\Microsoft\Windows\Temporary Internet Files\Content.Outlook\FRM4BCTN\WP_20180501_11_08_16_Pr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4663"/>
          <a:stretch/>
        </p:blipFill>
        <p:spPr bwMode="auto">
          <a:xfrm rot="5400000">
            <a:off x="4128348" y="1977236"/>
            <a:ext cx="5217530" cy="3446638"/>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63"/>
          <p:cNvSpPr txBox="1">
            <a:spLocks noGrp="1"/>
          </p:cNvSpPr>
          <p:nvPr>
            <p:ph type="title"/>
          </p:nvPr>
        </p:nvSpPr>
        <p:spPr>
          <a:xfrm>
            <a:off x="1020738" y="260648"/>
            <a:ext cx="7088100" cy="910500"/>
          </a:xfrm>
          <a:prstGeom prst="rect">
            <a:avLst/>
          </a:prstGeom>
        </p:spPr>
        <p:txBody>
          <a:bodyPr spcFirstLastPara="1" wrap="square" lIns="91425" tIns="91425" rIns="91425" bIns="91425" anchor="b" anchorCtr="0">
            <a:noAutofit/>
          </a:bodyPr>
          <a:lstStyle/>
          <a:p>
            <a:pPr lvl="0" algn="ctr"/>
            <a:r>
              <a:rPr lang="en-GB" sz="3600" dirty="0" smtClean="0">
                <a:latin typeface="Amatic SC" panose="020B0604020202020204" charset="-79"/>
                <a:cs typeface="Amatic SC" panose="020B0604020202020204" charset="-79"/>
              </a:rPr>
              <a:t>Bodily sensations</a:t>
            </a:r>
            <a:endParaRPr sz="3600" dirty="0">
              <a:latin typeface="Amatic SC" panose="020B0604020202020204" charset="-79"/>
              <a:cs typeface="Amatic SC" panose="020B0604020202020204" charset="-79"/>
            </a:endParaRPr>
          </a:p>
        </p:txBody>
      </p:sp>
    </p:spTree>
    <p:extLst>
      <p:ext uri="{BB962C8B-B14F-4D97-AF65-F5344CB8AC3E}">
        <p14:creationId xmlns:p14="http://schemas.microsoft.com/office/powerpoint/2010/main" val="612588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FEB78192-AC97-8C4A-9D75-E65258D18A57}"/>
              </a:ext>
            </a:extLst>
          </p:cNvPr>
          <p:cNvSpPr txBox="1"/>
          <p:nvPr/>
        </p:nvSpPr>
        <p:spPr>
          <a:xfrm>
            <a:off x="6572553" y="1826495"/>
            <a:ext cx="1829155" cy="377044"/>
          </a:xfrm>
          <a:prstGeom prst="rect">
            <a:avLst/>
          </a:prstGeom>
          <a:noFill/>
          <a:ln>
            <a:noFill/>
          </a:ln>
        </p:spPr>
        <p:txBody>
          <a:bodyPr vert="horz" wrap="square" lIns="68598" tIns="34299" rIns="68598" bIns="34299" anchor="t" anchorCtr="1" compatLnSpc="1">
            <a:spAutoFit/>
          </a:bodyPr>
          <a:lstStyle/>
          <a:p>
            <a:pPr algn="ctr" defTabSz="685983">
              <a:defRPr sz="1800" b="0" i="0" u="none" strike="noStrike" kern="0" cap="none" spc="0" baseline="0">
                <a:solidFill>
                  <a:srgbClr val="000000"/>
                </a:solidFill>
                <a:uFillTx/>
              </a:defRPr>
            </a:pPr>
            <a:r>
              <a:rPr lang="en-GB" sz="2000" dirty="0" smtClean="0">
                <a:solidFill>
                  <a:schemeClr val="accent6"/>
                </a:solidFill>
                <a:latin typeface="Abadi MT Condensed Light" panose="020B0306030101010103" pitchFamily="34" charset="77"/>
              </a:rPr>
              <a:t>It will be awful</a:t>
            </a:r>
            <a:endParaRPr lang="en-GB" sz="2000" dirty="0">
              <a:solidFill>
                <a:schemeClr val="accent6"/>
              </a:solidFill>
              <a:latin typeface="Abadi MT Condensed Light" panose="020B0306030101010103" pitchFamily="34" charset="77"/>
            </a:endParaRPr>
          </a:p>
        </p:txBody>
      </p:sp>
      <p:sp>
        <p:nvSpPr>
          <p:cNvPr id="9" name="TextBox 8">
            <a:extLst>
              <a:ext uri="{FF2B5EF4-FFF2-40B4-BE49-F238E27FC236}">
                <a16:creationId xmlns="" xmlns:a16="http://schemas.microsoft.com/office/drawing/2014/main" id="{7E45943E-13A6-694F-89C7-4DD98A3AEF64}"/>
              </a:ext>
            </a:extLst>
          </p:cNvPr>
          <p:cNvSpPr txBox="1"/>
          <p:nvPr/>
        </p:nvSpPr>
        <p:spPr>
          <a:xfrm>
            <a:off x="6528934" y="4183714"/>
            <a:ext cx="1872773" cy="377044"/>
          </a:xfrm>
          <a:prstGeom prst="rect">
            <a:avLst/>
          </a:prstGeom>
          <a:noFill/>
          <a:ln>
            <a:noFill/>
          </a:ln>
        </p:spPr>
        <p:txBody>
          <a:bodyPr vert="horz" wrap="square" lIns="68598" tIns="34299" rIns="68598" bIns="34299" anchor="t" anchorCtr="1" compatLnSpc="1">
            <a:spAutoFit/>
          </a:bodyPr>
          <a:lstStyle/>
          <a:p>
            <a:pPr algn="ctr" defTabSz="685983">
              <a:defRPr sz="1800" b="0" i="0" u="none" strike="noStrike" kern="0" cap="none" spc="0" baseline="0">
                <a:solidFill>
                  <a:srgbClr val="000000"/>
                </a:solidFill>
                <a:uFillTx/>
              </a:defRPr>
            </a:pPr>
            <a:r>
              <a:rPr lang="en-GB" sz="2000" dirty="0" smtClean="0">
                <a:solidFill>
                  <a:schemeClr val="accent6"/>
                </a:solidFill>
                <a:latin typeface="Abadi MT Condensed Light" panose="020B0306030101010103" pitchFamily="34" charset="77"/>
              </a:rPr>
              <a:t>I can’t do it</a:t>
            </a:r>
            <a:endParaRPr lang="en-GB" sz="2000" dirty="0">
              <a:solidFill>
                <a:schemeClr val="accent6"/>
              </a:solidFill>
              <a:latin typeface="Abadi MT Condensed Light" panose="020B0306030101010103" pitchFamily="34" charset="77"/>
            </a:endParaRPr>
          </a:p>
        </p:txBody>
      </p:sp>
      <p:sp>
        <p:nvSpPr>
          <p:cNvPr id="11" name="TextBox 8">
            <a:extLst>
              <a:ext uri="{FF2B5EF4-FFF2-40B4-BE49-F238E27FC236}">
                <a16:creationId xmlns="" xmlns:a16="http://schemas.microsoft.com/office/drawing/2014/main" id="{B14E5CDB-93FD-574C-B19E-5498095AB456}"/>
              </a:ext>
            </a:extLst>
          </p:cNvPr>
          <p:cNvSpPr txBox="1"/>
          <p:nvPr/>
        </p:nvSpPr>
        <p:spPr>
          <a:xfrm>
            <a:off x="2771559" y="1672606"/>
            <a:ext cx="1300665" cy="992598"/>
          </a:xfrm>
          <a:prstGeom prst="rect">
            <a:avLst/>
          </a:prstGeom>
          <a:noFill/>
          <a:ln>
            <a:noFill/>
          </a:ln>
        </p:spPr>
        <p:txBody>
          <a:bodyPr vert="horz" wrap="square" lIns="68598" tIns="34299" rIns="68598" bIns="34299" anchor="t" anchorCtr="1" compatLnSpc="1">
            <a:spAutoFit/>
          </a:bodyPr>
          <a:lstStyle/>
          <a:p>
            <a:pPr algn="ctr" defTabSz="685983">
              <a:defRPr sz="1800" b="0" i="0" u="none" strike="noStrike" kern="0" cap="none" spc="0" baseline="0">
                <a:solidFill>
                  <a:srgbClr val="000000"/>
                </a:solidFill>
                <a:uFillTx/>
              </a:defRPr>
            </a:pPr>
            <a:r>
              <a:rPr lang="en-US" sz="2000" dirty="0" smtClean="0">
                <a:solidFill>
                  <a:schemeClr val="accent6"/>
                </a:solidFill>
                <a:latin typeface="Abadi MT Condensed Light" panose="020B0306030101010103" pitchFamily="34" charset="77"/>
              </a:rPr>
              <a:t>The teacher will be cross with me</a:t>
            </a:r>
            <a:endParaRPr lang="en-GB" sz="2000" dirty="0">
              <a:solidFill>
                <a:schemeClr val="accent6"/>
              </a:solidFill>
              <a:latin typeface="Abadi MT Condensed Light" panose="020B0306030101010103" pitchFamily="34" charset="77"/>
            </a:endParaRPr>
          </a:p>
        </p:txBody>
      </p:sp>
      <p:sp>
        <p:nvSpPr>
          <p:cNvPr id="12" name="TextBox 10">
            <a:extLst>
              <a:ext uri="{FF2B5EF4-FFF2-40B4-BE49-F238E27FC236}">
                <a16:creationId xmlns="" xmlns:a16="http://schemas.microsoft.com/office/drawing/2014/main" id="{D097F56A-9AFD-FE42-A679-376BF5B84751}"/>
              </a:ext>
            </a:extLst>
          </p:cNvPr>
          <p:cNvSpPr txBox="1"/>
          <p:nvPr/>
        </p:nvSpPr>
        <p:spPr>
          <a:xfrm>
            <a:off x="2771559" y="4149080"/>
            <a:ext cx="1431534" cy="377044"/>
          </a:xfrm>
          <a:prstGeom prst="rect">
            <a:avLst/>
          </a:prstGeom>
          <a:noFill/>
          <a:ln>
            <a:noFill/>
          </a:ln>
        </p:spPr>
        <p:txBody>
          <a:bodyPr vert="horz" wrap="square" lIns="68598" tIns="34299" rIns="68598" bIns="34299" anchor="t" anchorCtr="1" compatLnSpc="1">
            <a:spAutoFit/>
          </a:bodyPr>
          <a:lstStyle/>
          <a:p>
            <a:pPr algn="ctr" defTabSz="685983">
              <a:defRPr sz="1800" b="0" i="0" u="none" strike="noStrike" kern="0" cap="none" spc="0" baseline="0">
                <a:solidFill>
                  <a:srgbClr val="000000"/>
                </a:solidFill>
                <a:uFillTx/>
              </a:defRPr>
            </a:pPr>
            <a:r>
              <a:rPr lang="en-GB" sz="2000" dirty="0" smtClean="0">
                <a:solidFill>
                  <a:schemeClr val="accent6"/>
                </a:solidFill>
                <a:latin typeface="Abadi MT Condensed Light" panose="020B0306030101010103" pitchFamily="34" charset="77"/>
              </a:rPr>
              <a:t>I won’t manage</a:t>
            </a:r>
            <a:endParaRPr lang="en-GB" sz="2000" dirty="0">
              <a:solidFill>
                <a:schemeClr val="accent6"/>
              </a:solidFill>
              <a:latin typeface="Abadi MT Condensed Light" panose="020B0306030101010103" pitchFamily="34" charset="77"/>
            </a:endParaRPr>
          </a:p>
        </p:txBody>
      </p:sp>
      <p:sp>
        <p:nvSpPr>
          <p:cNvPr id="13" name="TextBox 11">
            <a:extLst>
              <a:ext uri="{FF2B5EF4-FFF2-40B4-BE49-F238E27FC236}">
                <a16:creationId xmlns="" xmlns:a16="http://schemas.microsoft.com/office/drawing/2014/main" id="{61662ADB-7613-C84D-BD03-59D5D52E0B1D}"/>
              </a:ext>
            </a:extLst>
          </p:cNvPr>
          <p:cNvSpPr txBox="1"/>
          <p:nvPr/>
        </p:nvSpPr>
        <p:spPr>
          <a:xfrm>
            <a:off x="4499992" y="4683090"/>
            <a:ext cx="1782659" cy="684821"/>
          </a:xfrm>
          <a:prstGeom prst="rect">
            <a:avLst/>
          </a:prstGeom>
          <a:noFill/>
          <a:ln>
            <a:noFill/>
          </a:ln>
        </p:spPr>
        <p:txBody>
          <a:bodyPr vert="horz" wrap="square" lIns="68598" tIns="34299" rIns="68598" bIns="34299" anchor="t" anchorCtr="0" compatLnSpc="1">
            <a:spAutoFit/>
          </a:bodyPr>
          <a:lstStyle/>
          <a:p>
            <a:pPr defTabSz="685983">
              <a:defRPr sz="1800" b="0" i="0" u="none" strike="noStrike" kern="0" cap="none" spc="0" baseline="0">
                <a:solidFill>
                  <a:srgbClr val="000000"/>
                </a:solidFill>
                <a:uFillTx/>
              </a:defRPr>
            </a:pPr>
            <a:r>
              <a:rPr lang="en-GB" sz="2000" dirty="0" smtClean="0">
                <a:solidFill>
                  <a:schemeClr val="accent6"/>
                </a:solidFill>
                <a:latin typeface="Abadi MT Condensed Light" panose="020B0306030101010103" pitchFamily="34" charset="77"/>
              </a:rPr>
              <a:t>I won’t be able to talk to anyone</a:t>
            </a:r>
            <a:endParaRPr lang="en-GB" sz="2000" dirty="0">
              <a:solidFill>
                <a:schemeClr val="accent6"/>
              </a:solidFill>
              <a:latin typeface="Abadi MT Condensed Light" panose="020B0306030101010103" pitchFamily="34" charset="77"/>
            </a:endParaRPr>
          </a:p>
        </p:txBody>
      </p:sp>
      <p:sp>
        <p:nvSpPr>
          <p:cNvPr id="19" name="Shape 2004">
            <a:extLst>
              <a:ext uri="{FF2B5EF4-FFF2-40B4-BE49-F238E27FC236}">
                <a16:creationId xmlns="" xmlns:a16="http://schemas.microsoft.com/office/drawing/2014/main" id="{BAF24179-F960-EE40-ABC9-842549924746}"/>
              </a:ext>
            </a:extLst>
          </p:cNvPr>
          <p:cNvSpPr txBox="1">
            <a:spLocks/>
          </p:cNvSpPr>
          <p:nvPr/>
        </p:nvSpPr>
        <p:spPr>
          <a:xfrm>
            <a:off x="889254" y="70597"/>
            <a:ext cx="7772400" cy="1193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1pPr>
            <a:lvl2pPr marR="0" lvl="1"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2pPr>
            <a:lvl3pPr marR="0" lvl="2"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3pPr>
            <a:lvl4pPr marR="0" lvl="3"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4pPr>
            <a:lvl5pPr marR="0" lvl="4"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5pPr>
            <a:lvl6pPr marR="0" lvl="5"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6pPr>
            <a:lvl7pPr marR="0" lvl="6"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7pPr>
            <a:lvl8pPr marR="0" lvl="7"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8pPr>
            <a:lvl9pPr marR="0" lvl="8"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9pPr>
          </a:lstStyle>
          <a:p>
            <a:r>
              <a:rPr lang="en-GB" sz="3600" dirty="0" smtClean="0">
                <a:solidFill>
                  <a:srgbClr val="0070C0"/>
                </a:solidFill>
              </a:rPr>
              <a:t>Anxious thinking</a:t>
            </a:r>
            <a:endParaRPr lang="en-GB" sz="3600" dirty="0">
              <a:solidFill>
                <a:srgbClr val="0070C0"/>
              </a:solidFill>
            </a:endParaRPr>
          </a:p>
        </p:txBody>
      </p:sp>
      <p:grpSp>
        <p:nvGrpSpPr>
          <p:cNvPr id="20" name="Group 19"/>
          <p:cNvGrpSpPr/>
          <p:nvPr/>
        </p:nvGrpSpPr>
        <p:grpSpPr>
          <a:xfrm>
            <a:off x="653475" y="2917076"/>
            <a:ext cx="7482589" cy="892552"/>
            <a:chOff x="2183578" y="5834987"/>
            <a:chExt cx="6393675" cy="558161"/>
          </a:xfrm>
        </p:grpSpPr>
        <p:sp>
          <p:nvSpPr>
            <p:cNvPr id="21" name="Rectangle 20"/>
            <p:cNvSpPr/>
            <p:nvPr/>
          </p:nvSpPr>
          <p:spPr>
            <a:xfrm>
              <a:off x="3009169" y="5834987"/>
              <a:ext cx="5568084" cy="558161"/>
            </a:xfrm>
            <a:prstGeom prst="rect">
              <a:avLst/>
            </a:prstGeom>
          </p:spPr>
          <p:txBody>
            <a:bodyPr wrap="square">
              <a:spAutoFit/>
            </a:bodyPr>
            <a:lstStyle/>
            <a:p>
              <a:pPr lvl="1" algn="ctr"/>
              <a:r>
                <a:rPr lang="en-GB" sz="3000" b="1" dirty="0">
                  <a:solidFill>
                    <a:schemeClr val="tx1">
                      <a:lumMod val="50000"/>
                    </a:schemeClr>
                  </a:solidFill>
                </a:rPr>
                <a:t> </a:t>
              </a:r>
              <a:r>
                <a:rPr lang="en-GB" sz="3000" b="1" dirty="0" smtClean="0">
                  <a:solidFill>
                    <a:schemeClr val="tx1">
                      <a:lumMod val="50000"/>
                    </a:schemeClr>
                  </a:solidFill>
                </a:rPr>
                <a:t>   </a:t>
              </a:r>
              <a:r>
                <a:rPr lang="en-GB" sz="2800" b="1" u="sng" dirty="0" smtClean="0">
                  <a:solidFill>
                    <a:schemeClr val="tx1">
                      <a:lumMod val="50000"/>
                    </a:schemeClr>
                  </a:solidFill>
                  <a:latin typeface="Amatic SC" panose="020B0604020202020204" charset="-79"/>
                  <a:cs typeface="Amatic SC" panose="020B0604020202020204" charset="-79"/>
                </a:rPr>
                <a:t>Overestimate chance of danger</a:t>
              </a:r>
            </a:p>
            <a:p>
              <a:pPr lvl="1" algn="ctr"/>
              <a:r>
                <a:rPr lang="en-GB" sz="2200" dirty="0" smtClean="0">
                  <a:solidFill>
                    <a:schemeClr val="tx1">
                      <a:lumMod val="50000"/>
                    </a:schemeClr>
                  </a:solidFill>
                  <a:latin typeface="Amatic SC" panose="020B0604020202020204" charset="-79"/>
                  <a:cs typeface="Amatic SC" panose="020B0604020202020204" charset="-79"/>
                </a:rPr>
                <a:t>Underestimate ability to cope </a:t>
              </a:r>
            </a:p>
          </p:txBody>
        </p:sp>
        <p:sp>
          <p:nvSpPr>
            <p:cNvPr id="22" name="Rectangle 21"/>
            <p:cNvSpPr/>
            <p:nvPr/>
          </p:nvSpPr>
          <p:spPr>
            <a:xfrm>
              <a:off x="2183578" y="5892728"/>
              <a:ext cx="2153030" cy="442679"/>
            </a:xfrm>
            <a:prstGeom prst="rect">
              <a:avLst/>
            </a:prstGeom>
            <a:ln>
              <a:noFill/>
            </a:ln>
          </p:spPr>
          <p:txBody>
            <a:bodyPr wrap="square">
              <a:spAutoFit/>
            </a:bodyPr>
            <a:lstStyle/>
            <a:p>
              <a:r>
                <a:rPr lang="en-GB" sz="3200" dirty="0" smtClean="0">
                  <a:ln>
                    <a:solidFill>
                      <a:sysClr val="windowText" lastClr="000000"/>
                    </a:solidFill>
                  </a:ln>
                  <a:solidFill>
                    <a:sysClr val="windowText" lastClr="000000"/>
                  </a:solidFill>
                  <a:latin typeface="Amatic SC" panose="020B0604020202020204" charset="-79"/>
                  <a:cs typeface="Amatic SC" panose="020B0604020202020204" charset="-79"/>
                </a:rPr>
                <a:t>Anxiety</a:t>
              </a:r>
              <a:r>
                <a:rPr lang="en-GB" sz="4000" dirty="0" smtClean="0">
                  <a:ln>
                    <a:solidFill>
                      <a:sysClr val="windowText" lastClr="000000"/>
                    </a:solidFill>
                  </a:ln>
                  <a:solidFill>
                    <a:sysClr val="windowText" lastClr="000000"/>
                  </a:solidFill>
                  <a:latin typeface="Amatic SC" panose="020B0604020202020204" charset="-79"/>
                  <a:cs typeface="Amatic SC" panose="020B0604020202020204" charset="-79"/>
                </a:rPr>
                <a:t> = </a:t>
              </a:r>
              <a:endParaRPr lang="en-GB" sz="4000" dirty="0">
                <a:ln>
                  <a:solidFill>
                    <a:sysClr val="windowText" lastClr="000000"/>
                  </a:solidFill>
                </a:ln>
                <a:solidFill>
                  <a:sysClr val="windowText" lastClr="000000"/>
                </a:solidFill>
                <a:latin typeface="Amatic SC" panose="020B0604020202020204" charset="-79"/>
                <a:cs typeface="Amatic SC" panose="020B0604020202020204" charset="-79"/>
              </a:endParaRPr>
            </a:p>
          </p:txBody>
        </p:sp>
      </p:grpSp>
      <p:sp>
        <p:nvSpPr>
          <p:cNvPr id="18" name="TextBox 8">
            <a:extLst>
              <a:ext uri="{FF2B5EF4-FFF2-40B4-BE49-F238E27FC236}">
                <a16:creationId xmlns="" xmlns:a16="http://schemas.microsoft.com/office/drawing/2014/main" id="{B14E5CDB-93FD-574C-B19E-5498095AB456}"/>
              </a:ext>
            </a:extLst>
          </p:cNvPr>
          <p:cNvSpPr txBox="1"/>
          <p:nvPr/>
        </p:nvSpPr>
        <p:spPr>
          <a:xfrm>
            <a:off x="4572000" y="1364830"/>
            <a:ext cx="1300665" cy="1300374"/>
          </a:xfrm>
          <a:prstGeom prst="rect">
            <a:avLst/>
          </a:prstGeom>
          <a:noFill/>
          <a:ln>
            <a:noFill/>
          </a:ln>
        </p:spPr>
        <p:txBody>
          <a:bodyPr vert="horz" wrap="square" lIns="68598" tIns="34299" rIns="68598" bIns="34299" anchor="t" anchorCtr="1" compatLnSpc="1">
            <a:spAutoFit/>
          </a:bodyPr>
          <a:lstStyle/>
          <a:p>
            <a:pPr algn="ctr" defTabSz="685983">
              <a:defRPr sz="1800" b="0" i="0" u="none" strike="noStrike" kern="0" cap="none" spc="0" baseline="0">
                <a:solidFill>
                  <a:srgbClr val="000000"/>
                </a:solidFill>
                <a:uFillTx/>
              </a:defRPr>
            </a:pPr>
            <a:r>
              <a:rPr lang="en-GB" sz="2000" dirty="0" smtClean="0">
                <a:solidFill>
                  <a:schemeClr val="accent6"/>
                </a:solidFill>
                <a:latin typeface="Abadi MT Condensed Light" panose="020B0306030101010103" pitchFamily="34" charset="77"/>
              </a:rPr>
              <a:t>If someone bumps me I will get coronavirus</a:t>
            </a:r>
          </a:p>
        </p:txBody>
      </p:sp>
    </p:spTree>
    <p:extLst>
      <p:ext uri="{BB962C8B-B14F-4D97-AF65-F5344CB8AC3E}">
        <p14:creationId xmlns:p14="http://schemas.microsoft.com/office/powerpoint/2010/main" val="1900339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FEB78192-AC97-8C4A-9D75-E65258D18A57}"/>
              </a:ext>
            </a:extLst>
          </p:cNvPr>
          <p:cNvSpPr txBox="1"/>
          <p:nvPr/>
        </p:nvSpPr>
        <p:spPr>
          <a:xfrm>
            <a:off x="3501378" y="5023955"/>
            <a:ext cx="2304904" cy="1404691"/>
          </a:xfrm>
          <a:prstGeom prst="irregularSeal1">
            <a:avLst/>
          </a:prstGeom>
          <a:noFill/>
          <a:ln>
            <a:solidFill>
              <a:srgbClr val="3366CC"/>
            </a:solidFill>
          </a:ln>
        </p:spPr>
        <p:txBody>
          <a:bodyPr vert="horz" wrap="square" lIns="68598" tIns="34299" rIns="68598" bIns="34299" anchor="t" anchorCtr="1" compatLnSpc="1">
            <a:spAutoFit/>
          </a:bodyPr>
          <a:lstStyle/>
          <a:p>
            <a:pPr algn="ctr" defTabSz="685983">
              <a:defRPr sz="1800" b="0" i="0" u="none" strike="noStrike" kern="0" cap="none" spc="0" baseline="0">
                <a:solidFill>
                  <a:srgbClr val="000000"/>
                </a:solidFill>
                <a:uFillTx/>
              </a:defRPr>
            </a:pPr>
            <a:r>
              <a:rPr lang="en-GB" sz="2800" dirty="0" smtClean="0">
                <a:solidFill>
                  <a:schemeClr val="accent6"/>
                </a:solidFill>
                <a:latin typeface="Abadi MT Condensed Light" panose="020B0306030101010103" pitchFamily="34" charset="77"/>
              </a:rPr>
              <a:t>Hit others</a:t>
            </a:r>
            <a:endParaRPr lang="en-GB" sz="2800" dirty="0">
              <a:solidFill>
                <a:schemeClr val="accent6"/>
              </a:solidFill>
              <a:latin typeface="Abadi MT Condensed Light" panose="020B0306030101010103" pitchFamily="34" charset="77"/>
            </a:endParaRPr>
          </a:p>
        </p:txBody>
      </p:sp>
      <p:sp>
        <p:nvSpPr>
          <p:cNvPr id="10" name="TextBox 7">
            <a:extLst>
              <a:ext uri="{FF2B5EF4-FFF2-40B4-BE49-F238E27FC236}">
                <a16:creationId xmlns="" xmlns:a16="http://schemas.microsoft.com/office/drawing/2014/main" id="{56792590-9486-CC43-83E1-6164BB0C18FB}"/>
              </a:ext>
            </a:extLst>
          </p:cNvPr>
          <p:cNvSpPr txBox="1"/>
          <p:nvPr/>
        </p:nvSpPr>
        <p:spPr>
          <a:xfrm>
            <a:off x="4158287" y="1484783"/>
            <a:ext cx="2346114" cy="1404691"/>
          </a:xfrm>
          <a:prstGeom prst="irregularSeal1">
            <a:avLst/>
          </a:prstGeom>
          <a:noFill/>
          <a:ln>
            <a:solidFill>
              <a:srgbClr val="3366CC"/>
            </a:solidFill>
          </a:ln>
        </p:spPr>
        <p:txBody>
          <a:bodyPr vert="horz" wrap="square" lIns="68598" tIns="34299" rIns="68598" bIns="34299" anchor="t" anchorCtr="1" compatLnSpc="1">
            <a:spAutoFit/>
          </a:bodyPr>
          <a:lstStyle/>
          <a:p>
            <a:pPr algn="ctr" defTabSz="685983">
              <a:defRPr sz="1800" b="0" i="0" u="none" strike="noStrike" kern="0" cap="none" spc="0" baseline="0">
                <a:solidFill>
                  <a:srgbClr val="000000"/>
                </a:solidFill>
                <a:uFillTx/>
              </a:defRPr>
            </a:pPr>
            <a:r>
              <a:rPr lang="en-US" sz="2800" dirty="0" smtClean="0">
                <a:solidFill>
                  <a:schemeClr val="accent6"/>
                </a:solidFill>
                <a:latin typeface="Abadi MT Condensed Light" panose="020B0306030101010103" pitchFamily="34" charset="77"/>
              </a:rPr>
              <a:t>Outbursts</a:t>
            </a:r>
            <a:endParaRPr lang="en-GB" sz="2000" dirty="0">
              <a:solidFill>
                <a:schemeClr val="accent6"/>
              </a:solidFill>
              <a:latin typeface="Abadi MT Condensed Light" panose="020B0306030101010103" pitchFamily="34" charset="77"/>
            </a:endParaRPr>
          </a:p>
        </p:txBody>
      </p:sp>
      <p:sp>
        <p:nvSpPr>
          <p:cNvPr id="11" name="TextBox 8">
            <a:extLst>
              <a:ext uri="{FF2B5EF4-FFF2-40B4-BE49-F238E27FC236}">
                <a16:creationId xmlns="" xmlns:a16="http://schemas.microsoft.com/office/drawing/2014/main" id="{B14E5CDB-93FD-574C-B19E-5498095AB456}"/>
              </a:ext>
            </a:extLst>
          </p:cNvPr>
          <p:cNvSpPr txBox="1"/>
          <p:nvPr/>
        </p:nvSpPr>
        <p:spPr>
          <a:xfrm>
            <a:off x="977583" y="1155871"/>
            <a:ext cx="2721145" cy="2614842"/>
          </a:xfrm>
          <a:prstGeom prst="irregularSeal1">
            <a:avLst/>
          </a:prstGeom>
          <a:noFill/>
          <a:ln>
            <a:solidFill>
              <a:srgbClr val="3366CC"/>
            </a:solidFill>
          </a:ln>
        </p:spPr>
        <p:txBody>
          <a:bodyPr vert="horz" wrap="square" lIns="68598" tIns="34299" rIns="68598" bIns="34299" anchor="t" anchorCtr="1" compatLnSpc="1">
            <a:spAutoFit/>
          </a:bodyPr>
          <a:lstStyle/>
          <a:p>
            <a:pPr algn="ctr" defTabSz="685983">
              <a:defRPr sz="1800" b="0" i="0" u="none" strike="noStrike" kern="0" cap="none" spc="0" baseline="0">
                <a:solidFill>
                  <a:srgbClr val="000000"/>
                </a:solidFill>
                <a:uFillTx/>
              </a:defRPr>
            </a:pPr>
            <a:r>
              <a:rPr lang="en-GB" sz="2800" dirty="0" smtClean="0">
                <a:solidFill>
                  <a:schemeClr val="accent6"/>
                </a:solidFill>
                <a:latin typeface="Abadi MT Condensed Light" panose="020B0306030101010103" pitchFamily="34" charset="77"/>
              </a:rPr>
              <a:t>Ask lots of questions</a:t>
            </a:r>
            <a:endParaRPr lang="en-GB" sz="2800" dirty="0">
              <a:solidFill>
                <a:schemeClr val="accent6"/>
              </a:solidFill>
              <a:latin typeface="Abadi MT Condensed Light" panose="020B0306030101010103" pitchFamily="34" charset="77"/>
            </a:endParaRPr>
          </a:p>
        </p:txBody>
      </p:sp>
      <p:sp>
        <p:nvSpPr>
          <p:cNvPr id="13" name="TextBox 11">
            <a:extLst>
              <a:ext uri="{FF2B5EF4-FFF2-40B4-BE49-F238E27FC236}">
                <a16:creationId xmlns="" xmlns:a16="http://schemas.microsoft.com/office/drawing/2014/main" id="{61662ADB-7613-C84D-BD03-59D5D52E0B1D}"/>
              </a:ext>
            </a:extLst>
          </p:cNvPr>
          <p:cNvSpPr txBox="1"/>
          <p:nvPr/>
        </p:nvSpPr>
        <p:spPr>
          <a:xfrm>
            <a:off x="6673234" y="1716261"/>
            <a:ext cx="2291254" cy="2614842"/>
          </a:xfrm>
          <a:prstGeom prst="irregularSeal1">
            <a:avLst/>
          </a:prstGeom>
          <a:noFill/>
          <a:ln>
            <a:solidFill>
              <a:srgbClr val="3366CC"/>
            </a:solidFill>
          </a:ln>
        </p:spPr>
        <p:txBody>
          <a:bodyPr vert="horz" wrap="square" lIns="68598" tIns="34299" rIns="68598" bIns="34299" anchor="t" anchorCtr="0" compatLnSpc="1">
            <a:spAutoFit/>
          </a:bodyPr>
          <a:lstStyle/>
          <a:p>
            <a:pPr algn="ctr" defTabSz="685983">
              <a:defRPr sz="1800" b="0" i="0" u="none" strike="noStrike" kern="0" cap="none" spc="0" baseline="0">
                <a:solidFill>
                  <a:srgbClr val="000000"/>
                </a:solidFill>
                <a:uFillTx/>
              </a:defRPr>
            </a:pPr>
            <a:r>
              <a:rPr lang="en-GB" sz="2800" dirty="0" smtClean="0">
                <a:solidFill>
                  <a:schemeClr val="accent6"/>
                </a:solidFill>
                <a:latin typeface="Abadi MT Condensed Light" panose="020B0306030101010103" pitchFamily="34" charset="77"/>
              </a:rPr>
              <a:t>Clingy or withdrawn</a:t>
            </a:r>
            <a:endParaRPr lang="en-GB" sz="2800" dirty="0">
              <a:solidFill>
                <a:schemeClr val="accent6"/>
              </a:solidFill>
              <a:latin typeface="Abadi MT Condensed Light" panose="020B0306030101010103" pitchFamily="34" charset="77"/>
            </a:endParaRPr>
          </a:p>
        </p:txBody>
      </p:sp>
      <p:sp>
        <p:nvSpPr>
          <p:cNvPr id="19" name="Shape 2004">
            <a:extLst>
              <a:ext uri="{FF2B5EF4-FFF2-40B4-BE49-F238E27FC236}">
                <a16:creationId xmlns="" xmlns:a16="http://schemas.microsoft.com/office/drawing/2014/main" id="{BAF24179-F960-EE40-ABC9-842549924746}"/>
              </a:ext>
            </a:extLst>
          </p:cNvPr>
          <p:cNvSpPr txBox="1">
            <a:spLocks/>
          </p:cNvSpPr>
          <p:nvPr/>
        </p:nvSpPr>
        <p:spPr>
          <a:xfrm>
            <a:off x="889254" y="70597"/>
            <a:ext cx="7772400" cy="1193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1pPr>
            <a:lvl2pPr marR="0" lvl="1"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2pPr>
            <a:lvl3pPr marR="0" lvl="2"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3pPr>
            <a:lvl4pPr marR="0" lvl="3"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4pPr>
            <a:lvl5pPr marR="0" lvl="4"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5pPr>
            <a:lvl6pPr marR="0" lvl="5"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6pPr>
            <a:lvl7pPr marR="0" lvl="6"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7pPr>
            <a:lvl8pPr marR="0" lvl="7"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8pPr>
            <a:lvl9pPr marR="0" lvl="8"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9pPr>
          </a:lstStyle>
          <a:p>
            <a:r>
              <a:rPr lang="en-GB" sz="3600" dirty="0" smtClean="0">
                <a:solidFill>
                  <a:srgbClr val="0070C0"/>
                </a:solidFill>
              </a:rPr>
              <a:t>Anxious Behaviour</a:t>
            </a:r>
            <a:endParaRPr lang="en-GB" sz="3600" dirty="0">
              <a:solidFill>
                <a:srgbClr val="0070C0"/>
              </a:solidFill>
            </a:endParaRPr>
          </a:p>
        </p:txBody>
      </p:sp>
      <p:sp>
        <p:nvSpPr>
          <p:cNvPr id="18" name="TextBox 8">
            <a:extLst>
              <a:ext uri="{FF2B5EF4-FFF2-40B4-BE49-F238E27FC236}">
                <a16:creationId xmlns="" xmlns:a16="http://schemas.microsoft.com/office/drawing/2014/main" id="{B14E5CDB-93FD-574C-B19E-5498095AB456}"/>
              </a:ext>
            </a:extLst>
          </p:cNvPr>
          <p:cNvSpPr txBox="1"/>
          <p:nvPr/>
        </p:nvSpPr>
        <p:spPr>
          <a:xfrm>
            <a:off x="6795895" y="4725144"/>
            <a:ext cx="1300665" cy="1404691"/>
          </a:xfrm>
          <a:prstGeom prst="irregularSeal1">
            <a:avLst/>
          </a:prstGeom>
          <a:noFill/>
          <a:ln>
            <a:solidFill>
              <a:srgbClr val="3366CC"/>
            </a:solidFill>
          </a:ln>
        </p:spPr>
        <p:txBody>
          <a:bodyPr vert="horz" wrap="square" lIns="68598" tIns="34299" rIns="68598" bIns="34299" anchor="t" anchorCtr="1" compatLnSpc="1">
            <a:spAutoFit/>
          </a:bodyPr>
          <a:lstStyle/>
          <a:p>
            <a:pPr algn="ctr" defTabSz="685983">
              <a:defRPr sz="1800" b="0" i="0" u="none" strike="noStrike" kern="0" cap="none" spc="0" baseline="0">
                <a:solidFill>
                  <a:srgbClr val="000000"/>
                </a:solidFill>
                <a:uFillTx/>
              </a:defRPr>
            </a:pPr>
            <a:r>
              <a:rPr lang="en-GB" sz="2800" dirty="0" smtClean="0">
                <a:solidFill>
                  <a:schemeClr val="accent6"/>
                </a:solidFill>
                <a:latin typeface="Abadi MT Condensed Light" panose="020B0306030101010103" pitchFamily="34" charset="77"/>
              </a:rPr>
              <a:t>Cry</a:t>
            </a:r>
            <a:endParaRPr lang="en-GB" sz="2000" dirty="0" smtClean="0">
              <a:solidFill>
                <a:schemeClr val="accent6"/>
              </a:solidFill>
              <a:latin typeface="Abadi MT Condensed Light" panose="020B0306030101010103" pitchFamily="34" charset="77"/>
            </a:endParaRPr>
          </a:p>
        </p:txBody>
      </p:sp>
      <p:sp>
        <p:nvSpPr>
          <p:cNvPr id="26" name="TextBox 12">
            <a:extLst>
              <a:ext uri="{FF2B5EF4-FFF2-40B4-BE49-F238E27FC236}">
                <a16:creationId xmlns="" xmlns:a16="http://schemas.microsoft.com/office/drawing/2014/main" id="{EF059FBF-9A1E-4E4E-8E0B-BF0B60115F3F}"/>
              </a:ext>
            </a:extLst>
          </p:cNvPr>
          <p:cNvSpPr txBox="1"/>
          <p:nvPr/>
        </p:nvSpPr>
        <p:spPr>
          <a:xfrm>
            <a:off x="762236" y="3597781"/>
            <a:ext cx="2619847" cy="2614842"/>
          </a:xfrm>
          <a:prstGeom prst="irregularSeal1">
            <a:avLst/>
          </a:prstGeom>
          <a:noFill/>
          <a:ln>
            <a:solidFill>
              <a:srgbClr val="3366CC"/>
            </a:solidFill>
          </a:ln>
        </p:spPr>
        <p:txBody>
          <a:bodyPr vert="horz" wrap="square" lIns="68598" tIns="34299" rIns="68598" bIns="34299" anchor="t" anchorCtr="1" compatLnSpc="1">
            <a:spAutoFit/>
          </a:bodyPr>
          <a:lstStyle/>
          <a:p>
            <a:pPr algn="ctr" defTabSz="685983">
              <a:defRPr sz="1800" b="0" i="0" u="none" strike="noStrike" kern="0" cap="none" spc="0" baseline="0">
                <a:solidFill>
                  <a:srgbClr val="000000"/>
                </a:solidFill>
                <a:uFillTx/>
              </a:defRPr>
            </a:pPr>
            <a:r>
              <a:rPr lang="en-GB" sz="2800" dirty="0" smtClean="0">
                <a:solidFill>
                  <a:schemeClr val="tx1"/>
                </a:solidFill>
                <a:latin typeface="Abadi MT Condensed Light" panose="020B0306030101010103" pitchFamily="34" charset="77"/>
              </a:rPr>
              <a:t>Say difficult statements</a:t>
            </a:r>
            <a:endParaRPr lang="en-GB" sz="2800" dirty="0">
              <a:solidFill>
                <a:schemeClr val="tx1"/>
              </a:solidFill>
              <a:latin typeface="Abadi MT Condensed Light" panose="020B0306030101010103" pitchFamily="34" charset="77"/>
            </a:endParaRPr>
          </a:p>
        </p:txBody>
      </p:sp>
      <p:sp>
        <p:nvSpPr>
          <p:cNvPr id="30" name="TextBox 29">
            <a:extLst>
              <a:ext uri="{FF2B5EF4-FFF2-40B4-BE49-F238E27FC236}">
                <a16:creationId xmlns="" xmlns:a16="http://schemas.microsoft.com/office/drawing/2014/main" id="{FEB78192-AC97-8C4A-9D75-E65258D18A57}"/>
              </a:ext>
            </a:extLst>
          </p:cNvPr>
          <p:cNvSpPr txBox="1"/>
          <p:nvPr/>
        </p:nvSpPr>
        <p:spPr>
          <a:xfrm>
            <a:off x="3459227" y="3270799"/>
            <a:ext cx="3570490" cy="1404691"/>
          </a:xfrm>
          <a:prstGeom prst="irregularSeal1">
            <a:avLst/>
          </a:prstGeom>
          <a:noFill/>
          <a:ln>
            <a:solidFill>
              <a:srgbClr val="3366CC"/>
            </a:solidFill>
          </a:ln>
        </p:spPr>
        <p:txBody>
          <a:bodyPr vert="horz" wrap="square" lIns="68598" tIns="34299" rIns="68598" bIns="34299" anchor="t" anchorCtr="1" compatLnSpc="1">
            <a:spAutoFit/>
          </a:bodyPr>
          <a:lstStyle/>
          <a:p>
            <a:pPr algn="ctr" defTabSz="685983">
              <a:defRPr sz="1800" b="0" i="0" u="none" strike="noStrike" kern="0" cap="none" spc="0" baseline="0">
                <a:solidFill>
                  <a:srgbClr val="000000"/>
                </a:solidFill>
                <a:uFillTx/>
              </a:defRPr>
            </a:pPr>
            <a:r>
              <a:rPr lang="en-GB" sz="2800" dirty="0" smtClean="0">
                <a:solidFill>
                  <a:schemeClr val="accent6"/>
                </a:solidFill>
                <a:latin typeface="Abadi MT Condensed Light" panose="020B0306030101010103" pitchFamily="34" charset="77"/>
              </a:rPr>
              <a:t>Avoidance</a:t>
            </a:r>
            <a:endParaRPr lang="en-GB" sz="2800" dirty="0">
              <a:solidFill>
                <a:schemeClr val="accent6"/>
              </a:solidFill>
              <a:latin typeface="Abadi MT Condensed Light" panose="020B0306030101010103" pitchFamily="34" charset="77"/>
            </a:endParaRPr>
          </a:p>
        </p:txBody>
      </p:sp>
    </p:spTree>
    <p:extLst>
      <p:ext uri="{BB962C8B-B14F-4D97-AF65-F5344CB8AC3E}">
        <p14:creationId xmlns:p14="http://schemas.microsoft.com/office/powerpoint/2010/main" val="441278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19609"/>
            <a:ext cx="6984776" cy="765175"/>
          </a:xfrm>
        </p:spPr>
        <p:txBody>
          <a:bodyPr/>
          <a:lstStyle/>
          <a:p>
            <a:r>
              <a:rPr lang="en-GB" sz="3800" dirty="0" smtClean="0">
                <a:solidFill>
                  <a:schemeClr val="tx1"/>
                </a:solidFill>
                <a:latin typeface="Amatic SC" panose="020B0604020202020204" charset="-79"/>
                <a:cs typeface="Amatic SC" panose="020B0604020202020204" charset="-79"/>
              </a:rPr>
              <a:t>How to find out what my child is worried about? </a:t>
            </a:r>
            <a:endParaRPr lang="en-GB" sz="3800" dirty="0">
              <a:solidFill>
                <a:schemeClr val="tx1"/>
              </a:solidFill>
              <a:latin typeface="Amatic SC" panose="020B0604020202020204" charset="-79"/>
              <a:cs typeface="Amatic SC" panose="020B0604020202020204" charset="-79"/>
            </a:endParaRPr>
          </a:p>
        </p:txBody>
      </p:sp>
      <p:sp>
        <p:nvSpPr>
          <p:cNvPr id="7" name="AutoShape 7" descr="Image result for question mark cartoon"/>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Content Placeholder 2"/>
          <p:cNvSpPr txBox="1">
            <a:spLocks/>
          </p:cNvSpPr>
          <p:nvPr/>
        </p:nvSpPr>
        <p:spPr bwMode="auto">
          <a:xfrm>
            <a:off x="899592" y="1772816"/>
            <a:ext cx="7906792" cy="47525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1400"/>
              </a:spcBef>
              <a:spcAft>
                <a:spcPct val="0"/>
              </a:spcAft>
              <a:buClr>
                <a:schemeClr val="tx1"/>
              </a:buClr>
              <a:buFont typeface="Trebuchet MS" pitchFamily="34" charset="0"/>
              <a:buNone/>
              <a:defRPr sz="2000">
                <a:solidFill>
                  <a:srgbClr val="333333"/>
                </a:solidFill>
                <a:latin typeface="+mn-lt"/>
                <a:ea typeface="+mn-ea"/>
                <a:cs typeface="+mn-cs"/>
              </a:defRPr>
            </a:lvl1pPr>
            <a:lvl2pPr marL="457200" indent="0" algn="l" rtl="0" eaLnBrk="1" fontAlgn="base" hangingPunct="1">
              <a:spcBef>
                <a:spcPct val="20000"/>
              </a:spcBef>
              <a:spcAft>
                <a:spcPct val="0"/>
              </a:spcAft>
              <a:buClr>
                <a:schemeClr val="tx1"/>
              </a:buClr>
              <a:buNone/>
              <a:defRPr sz="1800">
                <a:solidFill>
                  <a:srgbClr val="333333"/>
                </a:solidFill>
                <a:latin typeface="+mn-lt"/>
              </a:defRPr>
            </a:lvl2pPr>
            <a:lvl3pPr marL="914400" indent="0" algn="l" rtl="0" eaLnBrk="1" fontAlgn="base" hangingPunct="1">
              <a:spcBef>
                <a:spcPct val="20000"/>
              </a:spcBef>
              <a:spcAft>
                <a:spcPct val="0"/>
              </a:spcAft>
              <a:buClr>
                <a:schemeClr val="tx1"/>
              </a:buClr>
              <a:buNone/>
              <a:defRPr sz="1800">
                <a:solidFill>
                  <a:srgbClr val="333333"/>
                </a:solidFill>
                <a:latin typeface="+mn-lt"/>
              </a:defRPr>
            </a:lvl3pPr>
            <a:lvl4pPr marL="1371600" indent="0" algn="l" rtl="0" eaLnBrk="1" fontAlgn="base" hangingPunct="1">
              <a:spcBef>
                <a:spcPct val="20000"/>
              </a:spcBef>
              <a:spcAft>
                <a:spcPct val="0"/>
              </a:spcAft>
              <a:buClr>
                <a:schemeClr val="tx1"/>
              </a:buClr>
              <a:buNone/>
              <a:defRPr sz="1800">
                <a:solidFill>
                  <a:srgbClr val="333333"/>
                </a:solidFill>
                <a:latin typeface="+mn-lt"/>
              </a:defRPr>
            </a:lvl4pPr>
            <a:lvl5pPr marL="1828800" indent="0" algn="l" rtl="0" eaLnBrk="1" fontAlgn="base" hangingPunct="1">
              <a:spcBef>
                <a:spcPct val="20000"/>
              </a:spcBef>
              <a:spcAft>
                <a:spcPct val="0"/>
              </a:spcAft>
              <a:buClr>
                <a:schemeClr val="tx1"/>
              </a:buClr>
              <a:buNone/>
              <a:defRPr sz="1800">
                <a:solidFill>
                  <a:srgbClr val="333333"/>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r>
              <a:rPr lang="en-GB" b="1" dirty="0" smtClean="0">
                <a:solidFill>
                  <a:schemeClr val="tx1"/>
                </a:solidFill>
                <a:latin typeface="Calibri" panose="020F0502020204030204" pitchFamily="34" charset="0"/>
              </a:rPr>
              <a:t>Explore their worries by asking questions such as:</a:t>
            </a:r>
          </a:p>
          <a:p>
            <a:pPr marL="800100" lvl="1" indent="-342900">
              <a:buClr>
                <a:srgbClr val="3366CC"/>
              </a:buClr>
              <a:buFont typeface="Wingdings" panose="05000000000000000000" pitchFamily="2" charset="2"/>
              <a:buChar char="v"/>
            </a:pPr>
            <a:r>
              <a:rPr lang="en-GB" dirty="0" smtClean="0">
                <a:solidFill>
                  <a:schemeClr val="tx2"/>
                </a:solidFill>
                <a:latin typeface="Calibri" panose="020F0502020204030204" pitchFamily="34" charset="0"/>
              </a:rPr>
              <a:t>“You seem worried, would you like a hug while you tell me about it?”</a:t>
            </a:r>
          </a:p>
          <a:p>
            <a:pPr marL="800100" lvl="1" indent="-342900">
              <a:buClr>
                <a:srgbClr val="3366CC"/>
              </a:buClr>
              <a:buFont typeface="Wingdings" panose="05000000000000000000" pitchFamily="2" charset="2"/>
              <a:buChar char="v"/>
            </a:pPr>
            <a:r>
              <a:rPr lang="en-GB" dirty="0" smtClean="0">
                <a:solidFill>
                  <a:schemeClr val="tx2"/>
                </a:solidFill>
                <a:latin typeface="Calibri" panose="020F0502020204030204" pitchFamily="34" charset="0"/>
              </a:rPr>
              <a:t>“Is there something in particular that is bothering you?”</a:t>
            </a:r>
          </a:p>
          <a:p>
            <a:pPr marL="800100" lvl="1" indent="-342900">
              <a:buClr>
                <a:srgbClr val="3366CC"/>
              </a:buClr>
              <a:buFont typeface="Wingdings" panose="05000000000000000000" pitchFamily="2" charset="2"/>
              <a:buChar char="v"/>
            </a:pPr>
            <a:r>
              <a:rPr lang="en-GB" dirty="0" smtClean="0">
                <a:solidFill>
                  <a:schemeClr val="tx2"/>
                </a:solidFill>
                <a:latin typeface="Calibri" panose="020F0502020204030204" pitchFamily="34" charset="0"/>
              </a:rPr>
              <a:t>“What do you think might happen?”</a:t>
            </a:r>
          </a:p>
          <a:p>
            <a:pPr marL="800100" lvl="1" indent="-342900">
              <a:buClr>
                <a:srgbClr val="3366CC"/>
              </a:buClr>
              <a:buFont typeface="Wingdings" panose="05000000000000000000" pitchFamily="2" charset="2"/>
              <a:buChar char="v"/>
            </a:pPr>
            <a:r>
              <a:rPr lang="en-GB" dirty="0" smtClean="0">
                <a:solidFill>
                  <a:schemeClr val="tx2"/>
                </a:solidFill>
                <a:latin typeface="Calibri" panose="020F0502020204030204" pitchFamily="34" charset="0"/>
              </a:rPr>
              <a:t>“What seems particularly tricky?”</a:t>
            </a:r>
          </a:p>
          <a:p>
            <a:r>
              <a:rPr lang="en-GB" b="1" dirty="0" smtClean="0">
                <a:solidFill>
                  <a:schemeClr val="tx1"/>
                </a:solidFill>
                <a:latin typeface="Calibri" panose="020F0502020204030204" pitchFamily="34" charset="0"/>
              </a:rPr>
              <a:t>If they find it hard, give </a:t>
            </a:r>
            <a:r>
              <a:rPr lang="en-GB" b="1" dirty="0">
                <a:solidFill>
                  <a:schemeClr val="tx1"/>
                </a:solidFill>
                <a:latin typeface="Calibri" panose="020F0502020204030204" pitchFamily="34" charset="0"/>
              </a:rPr>
              <a:t>your best </a:t>
            </a:r>
            <a:r>
              <a:rPr lang="en-GB" b="1" dirty="0" smtClean="0">
                <a:solidFill>
                  <a:schemeClr val="tx1"/>
                </a:solidFill>
                <a:latin typeface="Calibri" panose="020F0502020204030204" pitchFamily="34" charset="0"/>
              </a:rPr>
              <a:t>guess and normalise:</a:t>
            </a:r>
            <a:endParaRPr lang="en-GB" b="1" dirty="0">
              <a:solidFill>
                <a:schemeClr val="tx1"/>
              </a:solidFill>
              <a:latin typeface="Calibri" panose="020F0502020204030204" pitchFamily="34" charset="0"/>
            </a:endParaRPr>
          </a:p>
          <a:p>
            <a:pPr marL="800100" lvl="1" indent="-342900">
              <a:buClr>
                <a:srgbClr val="3366CC"/>
              </a:buClr>
              <a:buFont typeface="Wingdings" panose="05000000000000000000" pitchFamily="2" charset="2"/>
              <a:buChar char="v"/>
            </a:pPr>
            <a:r>
              <a:rPr lang="en-GB" dirty="0" smtClean="0">
                <a:solidFill>
                  <a:schemeClr val="tx2"/>
                </a:solidFill>
                <a:latin typeface="Calibri" panose="020F0502020204030204" pitchFamily="34" charset="0"/>
              </a:rPr>
              <a:t>“Lots of children going back to school might </a:t>
            </a:r>
            <a:r>
              <a:rPr lang="en-GB" dirty="0">
                <a:solidFill>
                  <a:schemeClr val="tx2"/>
                </a:solidFill>
                <a:latin typeface="Calibri" panose="020F0502020204030204" pitchFamily="34" charset="0"/>
              </a:rPr>
              <a:t>be </a:t>
            </a:r>
            <a:r>
              <a:rPr lang="en-GB" dirty="0" smtClean="0">
                <a:solidFill>
                  <a:schemeClr val="tx2"/>
                </a:solidFill>
                <a:latin typeface="Calibri" panose="020F0502020204030204" pitchFamily="34" charset="0"/>
              </a:rPr>
              <a:t>thinking about….., </a:t>
            </a:r>
            <a:r>
              <a:rPr lang="en-GB" dirty="0">
                <a:solidFill>
                  <a:schemeClr val="tx2"/>
                </a:solidFill>
                <a:latin typeface="Calibri" panose="020F0502020204030204" pitchFamily="34" charset="0"/>
              </a:rPr>
              <a:t>is that something </a:t>
            </a:r>
            <a:r>
              <a:rPr lang="en-GB" dirty="0" smtClean="0">
                <a:solidFill>
                  <a:schemeClr val="tx2"/>
                </a:solidFill>
                <a:latin typeface="Calibri" panose="020F0502020204030204" pitchFamily="34" charset="0"/>
              </a:rPr>
              <a:t>that you’ve been wondering about too?”</a:t>
            </a:r>
          </a:p>
          <a:p>
            <a:r>
              <a:rPr lang="en-GB" b="1" dirty="0" smtClean="0">
                <a:solidFill>
                  <a:schemeClr val="tx1"/>
                </a:solidFill>
                <a:latin typeface="Calibri" panose="020F0502020204030204" pitchFamily="34" charset="0"/>
              </a:rPr>
              <a:t>Listen carefully:</a:t>
            </a:r>
          </a:p>
          <a:p>
            <a:pPr marL="800100" lvl="1" indent="-342900">
              <a:buClr>
                <a:srgbClr val="3366CC"/>
              </a:buClr>
              <a:buFont typeface="Wingdings" panose="05000000000000000000" pitchFamily="2" charset="2"/>
              <a:buChar char="v"/>
            </a:pPr>
            <a:r>
              <a:rPr lang="en-US" dirty="0" smtClean="0">
                <a:solidFill>
                  <a:schemeClr val="tx2"/>
                </a:solidFill>
                <a:latin typeface="Calibri" panose="020F0502020204030204" pitchFamily="34" charset="0"/>
              </a:rPr>
              <a:t>Show your child you care by listening without interrupting</a:t>
            </a:r>
            <a:endParaRPr lang="en-GB" dirty="0" smtClean="0">
              <a:solidFill>
                <a:schemeClr val="tx2"/>
              </a:solidFill>
              <a:latin typeface="Calibri" panose="020F0502020204030204" pitchFamily="34" charset="0"/>
            </a:endParaRPr>
          </a:p>
          <a:p>
            <a:pPr marL="800100" lvl="1" indent="-342900">
              <a:buClr>
                <a:srgbClr val="3366CC"/>
              </a:buClr>
              <a:buFont typeface="Wingdings" panose="05000000000000000000" pitchFamily="2" charset="2"/>
              <a:buChar char="v"/>
            </a:pPr>
            <a:r>
              <a:rPr lang="en-GB" dirty="0" smtClean="0">
                <a:solidFill>
                  <a:schemeClr val="tx2"/>
                </a:solidFill>
                <a:latin typeface="Calibri" panose="020F0502020204030204" pitchFamily="34" charset="0"/>
              </a:rPr>
              <a:t>Don’t rush to jump in with solutions or advice, try to just listen until your child feels you’ve understood</a:t>
            </a:r>
          </a:p>
          <a:p>
            <a:pPr marL="800100" lvl="1" indent="-342900">
              <a:buClr>
                <a:srgbClr val="3366CC"/>
              </a:buClr>
              <a:buFont typeface="Wingdings" panose="05000000000000000000" pitchFamily="2" charset="2"/>
              <a:buChar char="v"/>
            </a:pPr>
            <a:r>
              <a:rPr lang="en-US" dirty="0" smtClean="0">
                <a:solidFill>
                  <a:schemeClr val="tx2"/>
                </a:solidFill>
                <a:latin typeface="Calibri" panose="020F0502020204030204" pitchFamily="34" charset="0"/>
              </a:rPr>
              <a:t>They may not know why they are worried, that’s also ok</a:t>
            </a:r>
            <a:endParaRPr lang="en-GB" dirty="0" smtClean="0">
              <a:solidFill>
                <a:schemeClr val="tx2"/>
              </a:solidFill>
              <a:latin typeface="Calibri" panose="020F0502020204030204" pitchFamily="34" charset="0"/>
            </a:endParaRPr>
          </a:p>
          <a:p>
            <a:pPr marL="342900" indent="-342900">
              <a:buFont typeface="Arial" panose="020B0604020202020204" pitchFamily="34" charset="0"/>
              <a:buChar char="•"/>
            </a:pPr>
            <a:endParaRPr lang="en-GB" dirty="0" smtClean="0">
              <a:solidFill>
                <a:schemeClr val="tx1"/>
              </a:solidFill>
            </a:endParaRPr>
          </a:p>
          <a:p>
            <a:pPr marL="342900" indent="-342900">
              <a:buFont typeface="Arial" panose="020B0604020202020204" pitchFamily="34" charset="0"/>
              <a:buChar char="•"/>
            </a:pPr>
            <a:endParaRPr lang="en-GB" dirty="0" smtClean="0"/>
          </a:p>
        </p:txBody>
      </p:sp>
      <p:pic>
        <p:nvPicPr>
          <p:cNvPr id="6" name="Picture 5" descr="Image result for magnifying glass"/>
          <p:cNvPicPr/>
          <p:nvPr/>
        </p:nvPicPr>
        <p:blipFill>
          <a:blip r:embed="rId3">
            <a:extLst>
              <a:ext uri="{BEBA8EAE-BF5A-486C-A8C5-ECC9F3942E4B}">
                <a14:imgProps xmlns:a14="http://schemas.microsoft.com/office/drawing/2010/main">
                  <a14:imgLayer r:embed="rId4">
                    <a14:imgEffect>
                      <a14:backgroundRemoval t="0" b="100000" l="0" r="100000">
                        <a14:foregroundMark x1="53589" y1="95436" x2="53589" y2="95436"/>
                        <a14:foregroundMark x1="39713" y1="90041" x2="39713" y2="90041"/>
                        <a14:foregroundMark x1="28230" y1="95436" x2="28230" y2="95436"/>
                        <a14:foregroundMark x1="57416" y1="93361" x2="57416" y2="93361"/>
                        <a14:foregroundMark x1="48804" y1="90041" x2="48804" y2="90041"/>
                        <a14:foregroundMark x1="39234" y1="92946" x2="39234" y2="92946"/>
                        <a14:foregroundMark x1="42584" y1="95851" x2="42584" y2="95851"/>
                        <a14:foregroundMark x1="35407" y1="46473" x2="35407" y2="46473"/>
                        <a14:foregroundMark x1="47847" y1="66805" x2="47847" y2="66805"/>
                        <a14:foregroundMark x1="56938" y1="50622" x2="56938" y2="50622"/>
                        <a14:foregroundMark x1="33014" y1="52282" x2="33014" y2="52282"/>
                        <a14:foregroundMark x1="39234" y1="32780" x2="39234" y2="32780"/>
                        <a14:foregroundMark x1="41627" y1="32780" x2="41627" y2="32780"/>
                        <a14:foregroundMark x1="41627" y1="34025" x2="41627" y2="34025"/>
                        <a14:foregroundMark x1="52153" y1="33195" x2="52153" y2="33195"/>
                        <a14:foregroundMark x1="58373" y1="41494" x2="58373" y2="41494"/>
                        <a14:foregroundMark x1="41627" y1="21992" x2="41627" y2="21992"/>
                        <a14:foregroundMark x1="33493" y1="28631" x2="33493" y2="28631"/>
                        <a14:foregroundMark x1="36842" y1="24896" x2="36842" y2="24896"/>
                        <a14:foregroundMark x1="76077" y1="16598" x2="76077" y2="16598"/>
                        <a14:foregroundMark x1="72727" y1="16183" x2="69378" y2="14938"/>
                        <a14:foregroundMark x1="77512" y1="28631" x2="77512" y2="28631"/>
                        <a14:foregroundMark x1="71292" y1="54357" x2="71292" y2="54357"/>
                        <a14:foregroundMark x1="76555" y1="52282" x2="76555" y2="52282"/>
                        <a14:foregroundMark x1="77990" y1="54357" x2="77990" y2="54357"/>
                        <a14:foregroundMark x1="49282" y1="35270" x2="49282" y2="35270"/>
                        <a14:foregroundMark x1="48804" y1="32780" x2="48804" y2="32780"/>
                        <a14:foregroundMark x1="41148" y1="25726" x2="41148" y2="25726"/>
                        <a14:foregroundMark x1="41148" y1="29876" x2="41148" y2="29876"/>
                        <a14:foregroundMark x1="34928" y1="35270" x2="34928" y2="35270"/>
                        <a14:foregroundMark x1="56938" y1="23651" x2="56938" y2="23651"/>
                        <a14:foregroundMark x1="77990" y1="24896" x2="77990" y2="24896"/>
                        <a14:foregroundMark x1="55981" y1="2905" x2="55981" y2="2905"/>
                        <a14:foregroundMark x1="81340" y1="20332" x2="81340" y2="20332"/>
                        <a14:foregroundMark x1="67943" y1="58506" x2="67943" y2="58506"/>
                      </a14:backgroundRemoval>
                    </a14:imgEffect>
                  </a14:imgLayer>
                </a14:imgProps>
              </a:ext>
              <a:ext uri="{28A0092B-C50C-407E-A947-70E740481C1C}">
                <a14:useLocalDpi xmlns:a14="http://schemas.microsoft.com/office/drawing/2010/main" val="0"/>
              </a:ext>
            </a:extLst>
          </a:blip>
          <a:srcRect/>
          <a:stretch>
            <a:fillRect/>
          </a:stretch>
        </p:blipFill>
        <p:spPr bwMode="auto">
          <a:xfrm>
            <a:off x="7740352" y="833848"/>
            <a:ext cx="1725537" cy="1872208"/>
          </a:xfrm>
          <a:prstGeom prst="rect">
            <a:avLst/>
          </a:prstGeom>
          <a:noFill/>
          <a:ln>
            <a:noFill/>
          </a:ln>
        </p:spPr>
      </p:pic>
    </p:spTree>
    <p:extLst>
      <p:ext uri="{BB962C8B-B14F-4D97-AF65-F5344CB8AC3E}">
        <p14:creationId xmlns:p14="http://schemas.microsoft.com/office/powerpoint/2010/main" val="252405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412776"/>
            <a:ext cx="7906792" cy="4104456"/>
          </a:xfrm>
        </p:spPr>
        <p:txBody>
          <a:bodyPr/>
          <a:lstStyle/>
          <a:p>
            <a:pPr algn="ctr"/>
            <a:r>
              <a:rPr lang="en-GB" sz="5400" dirty="0" smtClean="0"/>
              <a:t>How can parents help?</a:t>
            </a:r>
            <a:br>
              <a:rPr lang="en-GB" sz="5400" dirty="0" smtClean="0"/>
            </a:br>
            <a:r>
              <a:rPr lang="en-GB" sz="5400" dirty="0" smtClean="0"/>
              <a:t/>
            </a:r>
            <a:br>
              <a:rPr lang="en-GB" sz="5400" dirty="0" smtClean="0"/>
            </a:br>
            <a:r>
              <a:rPr lang="en-GB" sz="3600" dirty="0" smtClean="0"/>
              <a:t>* Preparation – 5 key points</a:t>
            </a:r>
            <a:br>
              <a:rPr lang="en-GB" sz="3600" dirty="0" smtClean="0"/>
            </a:br>
            <a:r>
              <a:rPr lang="en-GB" sz="3600" dirty="0" smtClean="0"/>
              <a:t/>
            </a:r>
            <a:br>
              <a:rPr lang="en-GB" sz="3600" dirty="0" smtClean="0"/>
            </a:br>
            <a:r>
              <a:rPr lang="en-GB" sz="3600" dirty="0" smtClean="0"/>
              <a:t>* Teaching your child how to relax and distract themselves</a:t>
            </a:r>
            <a:br>
              <a:rPr lang="en-GB" sz="3600" dirty="0" smtClean="0"/>
            </a:br>
            <a:r>
              <a:rPr lang="en-GB" sz="3600" dirty="0" smtClean="0"/>
              <a:t/>
            </a:r>
            <a:br>
              <a:rPr lang="en-GB" sz="3600" dirty="0" smtClean="0"/>
            </a:br>
            <a:r>
              <a:rPr lang="en-GB" sz="3600" dirty="0" smtClean="0"/>
              <a:t>*Watching out for your own responses</a:t>
            </a:r>
            <a:endParaRPr lang="en-GB" sz="3600" dirty="0"/>
          </a:p>
        </p:txBody>
      </p:sp>
    </p:spTree>
    <p:extLst>
      <p:ext uri="{BB962C8B-B14F-4D97-AF65-F5344CB8AC3E}">
        <p14:creationId xmlns:p14="http://schemas.microsoft.com/office/powerpoint/2010/main" val="358148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SWLSTG Powerpoint-Template (1)">
  <a:themeElements>
    <a:clrScheme name="Custom 41">
      <a:dk1>
        <a:srgbClr val="595959"/>
      </a:dk1>
      <a:lt1>
        <a:srgbClr val="FFFFFF"/>
      </a:lt1>
      <a:dk2>
        <a:srgbClr val="008CA8"/>
      </a:dk2>
      <a:lt2>
        <a:srgbClr val="FDE6AB"/>
      </a:lt2>
      <a:accent1>
        <a:srgbClr val="008CA8"/>
      </a:accent1>
      <a:accent2>
        <a:srgbClr val="26A699"/>
      </a:accent2>
      <a:accent3>
        <a:srgbClr val="60295E"/>
      </a:accent3>
      <a:accent4>
        <a:srgbClr val="D94242"/>
      </a:accent4>
      <a:accent5>
        <a:srgbClr val="8EB831"/>
      </a:accent5>
      <a:accent6>
        <a:srgbClr val="000000"/>
      </a:accent6>
      <a:hlink>
        <a:srgbClr val="004E77"/>
      </a:hlink>
      <a:folHlink>
        <a:srgbClr val="238F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swlstg Powerpoint template" id="{27E8F634-4451-9049-A30F-C10C4E17593F}" vid="{0E8F9BAC-B5DE-D945-B882-16EB767322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C1B05494377D45A12ECA3E0A5ABFE3" ma:contentTypeVersion="" ma:contentTypeDescription="Create a new document." ma:contentTypeScope="" ma:versionID="7d03e9130f3f3fafb83b2a4b6b9d7c6a">
  <xsd:schema xmlns:xsd="http://www.w3.org/2001/XMLSchema" xmlns:xs="http://www.w3.org/2001/XMLSchema" xmlns:p="http://schemas.microsoft.com/office/2006/metadata/properties" xmlns:ns1="http://schemas.microsoft.com/sharepoint/v3" xmlns:ns2="418F9AA6-076D-482A-A8F4-D72672204CE0" xmlns:ns4="http://schemas.microsoft.com/sharepoint/v4" targetNamespace="http://schemas.microsoft.com/office/2006/metadata/properties" ma:root="true" ma:fieldsID="347cb1532effa697cc2766b834ca20ba" ns1:_="" ns2:_="" ns4:_="">
    <xsd:import namespace="http://schemas.microsoft.com/sharepoint/v3"/>
    <xsd:import namespace="418F9AA6-076D-482A-A8F4-D72672204CE0"/>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Display_x0020_On"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8F9AA6-076D-482A-A8F4-D72672204CE0" elementFormDefault="qualified">
    <xsd:import namespace="http://schemas.microsoft.com/office/2006/documentManagement/types"/>
    <xsd:import namespace="http://schemas.microsoft.com/office/infopath/2007/PartnerControls"/>
    <xsd:element name="Display_x0020_On" ma:index="10" nillable="true" ma:displayName="Display On" ma:list="{826EE80A-D5F3-4EA1-96EC-9F3556BD6E79}" ma:internalName="Display_x0020_On"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isplay_x0020_On xmlns="418F9AA6-076D-482A-A8F4-D72672204CE0">
      <Value>24</Value>
    </Display_x0020_On>
    <IconOverlay xmlns="http://schemas.microsoft.com/sharepoint/v4" xsi:nil="true"/>
  </documentManagement>
</p:properties>
</file>

<file path=customXml/itemProps1.xml><?xml version="1.0" encoding="utf-8"?>
<ds:datastoreItem xmlns:ds="http://schemas.openxmlformats.org/officeDocument/2006/customXml" ds:itemID="{4B3D34CA-E827-4AEA-A99A-D8DE8E4F53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8F9AA6-076D-482A-A8F4-D72672204CE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350965-0CF7-4E6B-9D36-B6E23088F774}">
  <ds:schemaRefs>
    <ds:schemaRef ds:uri="http://schemas.microsoft.com/sharepoint/v3/contenttype/forms"/>
  </ds:schemaRefs>
</ds:datastoreItem>
</file>

<file path=customXml/itemProps3.xml><?xml version="1.0" encoding="utf-8"?>
<ds:datastoreItem xmlns:ds="http://schemas.openxmlformats.org/officeDocument/2006/customXml" ds:itemID="{BC1FE224-A906-4619-951F-9A43944E5E0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microsoft.com/sharepoint/v4"/>
    <ds:schemaRef ds:uri="http://purl.org/dc/terms/"/>
    <ds:schemaRef ds:uri="418F9AA6-076D-482A-A8F4-D72672204CE0"/>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SWLSTG Powerpoint-Template (1)</Template>
  <TotalTime>16189</TotalTime>
  <Words>3062</Words>
  <Application>Microsoft Office PowerPoint</Application>
  <PresentationFormat>On-screen Show (4:3)</PresentationFormat>
  <Paragraphs>244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SWLSTG Powerpoint-Template (1)</vt:lpstr>
      <vt:lpstr>Transition back to school after lockdown: Managing children’s worries</vt:lpstr>
      <vt:lpstr>Plan for the session:</vt:lpstr>
      <vt:lpstr>Common worries for children returning to school after lockdown</vt:lpstr>
      <vt:lpstr>Anxiety </vt:lpstr>
      <vt:lpstr>Bodily sensations</vt:lpstr>
      <vt:lpstr>PowerPoint Presentation</vt:lpstr>
      <vt:lpstr>PowerPoint Presentation</vt:lpstr>
      <vt:lpstr>How to find out what my child is worried about? </vt:lpstr>
      <vt:lpstr>How can parents help?  * Preparation – 5 key points  * Teaching your child how to relax and distract themselves  *Watching out for your own responses</vt:lpstr>
      <vt:lpstr>Preparation</vt:lpstr>
      <vt:lpstr>Relaxation</vt:lpstr>
      <vt:lpstr>Common parent responses to anxiety</vt:lpstr>
      <vt:lpstr>Managing your own emotions</vt:lpstr>
      <vt:lpstr>PowerPoint Presentation</vt:lpstr>
    </vt:vector>
  </TitlesOfParts>
  <Company>SWLSTG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Transitions Workshop</dc:title>
  <dc:creator>Annika.Clark@swlstg.nhs.uk</dc:creator>
  <cp:lastModifiedBy>Leinman Yael -  NHS Herts Valleys CCG</cp:lastModifiedBy>
  <cp:revision>85</cp:revision>
  <cp:lastPrinted>2018-05-03T15:37:33Z</cp:lastPrinted>
  <dcterms:created xsi:type="dcterms:W3CDTF">2018-04-27T09:38:46Z</dcterms:created>
  <dcterms:modified xsi:type="dcterms:W3CDTF">2020-07-01T09:41:18Z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0x010100D6C1B05494377D45A12ECA3E0A5ABFE3</vt:lpwstr>
  </property>
</Properties>
</file>